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89" saveSubsetFonts="1">
  <p:sldMasterIdLst>
    <p:sldMasterId id="2147483649" r:id="rId1"/>
  </p:sldMasterIdLst>
  <p:notesMasterIdLst>
    <p:notesMasterId r:id="rId14"/>
  </p:notesMasterIdLst>
  <p:handoutMasterIdLst>
    <p:handoutMasterId r:id="rId15"/>
  </p:handout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</p:sldIdLst>
  <p:sldSz cx="9144000" cy="6858000" type="screen4x3"/>
  <p:notesSz cx="7315200" cy="96012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3FF"/>
    <a:srgbClr val="FFFF00"/>
    <a:srgbClr val="00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9" autoAdjust="0"/>
    <p:restoredTop sz="94627" autoAdjust="0"/>
  </p:normalViewPr>
  <p:slideViewPr>
    <p:cSldViewPr>
      <p:cViewPr>
        <p:scale>
          <a:sx n="66" d="100"/>
          <a:sy n="66" d="100"/>
        </p:scale>
        <p:origin x="-558" y="-13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2" d="100"/>
          <a:sy n="52" d="100"/>
        </p:scale>
        <p:origin x="-1788" y="-84"/>
      </p:cViewPr>
      <p:guideLst>
        <p:guide orient="horz" pos="3024"/>
        <p:guide pos="230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3503903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69920" cy="480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>
              <a:defRPr sz="13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3587" y="0"/>
            <a:ext cx="3169920" cy="480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>
              <a:defRPr sz="13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57300" y="720725"/>
            <a:ext cx="4800600" cy="3600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31520" y="4560570"/>
            <a:ext cx="5852160" cy="43205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1639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19474"/>
            <a:ext cx="3169920" cy="480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>
              <a:defRPr sz="13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639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3587" y="9119474"/>
            <a:ext cx="3169920" cy="480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>
              <a:defRPr sz="1300"/>
            </a:lvl1pPr>
          </a:lstStyle>
          <a:p>
            <a:pPr>
              <a:defRPr/>
            </a:pPr>
            <a:fld id="{3C2ADE2E-DC66-4919-9066-DCFBCEFEA4C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295576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Slide 4-</a:t>
            </a:r>
            <a:fld id="{2FB59B44-579C-434D-A2EC-3DDFF65BCE3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Slide 4-</a:t>
            </a:r>
            <a:fld id="{30985C1E-1AB9-45B7-856B-2686970D23E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Slide 4-</a:t>
            </a:r>
            <a:fld id="{D75ABE89-33EB-4FD4-BD85-9E80AE456D7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Slide 4-</a:t>
            </a:r>
            <a:fld id="{4CEA7716-DCD9-48C3-B82A-FF409E7A12A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Slide 4-</a:t>
            </a:r>
            <a:fld id="{B0C8CCDC-FC83-4F81-838A-A78F17A11EB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Slide 4-</a:t>
            </a:r>
            <a:fld id="{3C892C3D-4484-4140-9616-C2635267EB3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Slide 4-</a:t>
            </a:r>
            <a:fld id="{CB7BE6C5-D158-4E07-BED7-7192EA4DDF5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Slide 4-</a:t>
            </a:r>
            <a:fld id="{26E5DC9C-D36D-4640-994B-046FF035CCB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Slide 4-</a:t>
            </a:r>
            <a:fld id="{3EB97F2B-6983-4C6B-ADCF-665F4436A18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Slide 4-</a:t>
            </a:r>
            <a:fld id="{5349A325-24AF-48C5-8241-04008AEE59D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Slide 4-</a:t>
            </a:r>
            <a:fld id="{D47F9CDC-AEE0-451A-B3C0-7A4EAD4B405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3333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 Second level</a:t>
            </a:r>
          </a:p>
        </p:txBody>
      </p:sp>
      <p:sp>
        <p:nvSpPr>
          <p:cNvPr id="1536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38975" y="6475413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</a:defRPr>
            </a:lvl1pPr>
          </a:lstStyle>
          <a:p>
            <a:pPr>
              <a:defRPr/>
            </a:pPr>
            <a:r>
              <a:rPr lang="en-US" dirty="0"/>
              <a:t>Slide 4-</a:t>
            </a:r>
            <a:fld id="{8DE05845-C768-42C5-970B-09687F9317E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FFFF00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FFFF00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FFFF00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FFFF00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FFFF00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000" b="1">
          <a:solidFill>
            <a:srgbClr val="FFFF00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000" b="1">
          <a:solidFill>
            <a:srgbClr val="FFFF00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000" b="1">
          <a:solidFill>
            <a:srgbClr val="FFFF00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000" b="1">
          <a:solidFill>
            <a:srgbClr val="FFFF00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465138" indent="-465138" algn="l" rtl="0" eaLnBrk="0" fontAlgn="base" hangingPunct="0">
        <a:spcBef>
          <a:spcPct val="20000"/>
        </a:spcBef>
        <a:spcAft>
          <a:spcPct val="0"/>
        </a:spcAft>
        <a:buClr>
          <a:srgbClr val="FFFF00"/>
        </a:buClr>
        <a:buChar char="•"/>
        <a:defRPr sz="3200" b="1">
          <a:solidFill>
            <a:schemeClr val="bg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579438" indent="-122238" algn="l" rtl="0" eaLnBrk="0" fontAlgn="base" hangingPunct="0">
        <a:spcBef>
          <a:spcPct val="20000"/>
        </a:spcBef>
        <a:spcAft>
          <a:spcPct val="0"/>
        </a:spcAft>
        <a:buClr>
          <a:srgbClr val="FFFF00"/>
        </a:buClr>
        <a:buChar char="–"/>
        <a:defRPr sz="3200" b="1">
          <a:solidFill>
            <a:schemeClr val="bg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250950" indent="-228600" algn="l" rtl="0" eaLnBrk="0" fontAlgn="base" hangingPunct="0">
        <a:spcBef>
          <a:spcPct val="20000"/>
        </a:spcBef>
        <a:spcAft>
          <a:spcPct val="0"/>
        </a:spcAft>
        <a:buChar char="•"/>
        <a:defRPr sz="3200" b="1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3200" b="1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3200" b="1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3200" b="1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3200" b="1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3200" b="1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3200" b="1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Slide 4-</a:t>
            </a:r>
            <a:fld id="{F870FB6D-A565-46A5-AEC8-549B779CEA57}" type="slidenum">
              <a:rPr lang="en-US"/>
              <a:pPr>
                <a:defRPr/>
              </a:pPr>
              <a:t>89</a:t>
            </a:fld>
            <a:endParaRPr lang="en-US" dirty="0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905000"/>
            <a:ext cx="7848600" cy="2743200"/>
          </a:xfrm>
        </p:spPr>
        <p:txBody>
          <a:bodyPr/>
          <a:lstStyle/>
          <a:p>
            <a:pPr eaLnBrk="1" hangingPunct="1">
              <a:defRPr/>
            </a:pPr>
            <a:r>
              <a:rPr lang="en-US" sz="4400" dirty="0" smtClean="0"/>
              <a:t>COMMERCIAL TYPE III </a:t>
            </a:r>
            <a:br>
              <a:rPr lang="en-US" sz="4400" dirty="0" smtClean="0"/>
            </a:br>
            <a:r>
              <a:rPr lang="en-US" sz="4400" dirty="0" smtClean="0"/>
              <a:t>ORDINARY EXERCISE #3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Slide 4-</a:t>
            </a:r>
            <a:fld id="{9490C7F0-763A-4C10-B7F5-0AEEC45EB679}" type="slidenum">
              <a:rPr lang="en-US"/>
              <a:pPr>
                <a:defRPr/>
              </a:pPr>
              <a:t>98</a:t>
            </a:fld>
            <a:endParaRPr lang="en-US" dirty="0"/>
          </a:p>
        </p:txBody>
      </p:sp>
      <p:pic>
        <p:nvPicPr>
          <p:cNvPr id="11267" name="Picture 2" descr="image of side of building on fir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40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8" name="Text Box 3"/>
          <p:cNvSpPr txBox="1">
            <a:spLocks noChangeArrowheads="1"/>
          </p:cNvSpPr>
          <p:nvPr/>
        </p:nvSpPr>
        <p:spPr bwMode="auto">
          <a:xfrm>
            <a:off x="4267200" y="5303838"/>
            <a:ext cx="711200" cy="3429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Side B</a:t>
            </a:r>
          </a:p>
        </p:txBody>
      </p:sp>
      <p:sp>
        <p:nvSpPr>
          <p:cNvPr id="11269" name="Line 4" descr="arrow"/>
          <p:cNvSpPr>
            <a:spLocks noChangeShapeType="1"/>
          </p:cNvSpPr>
          <p:nvPr/>
        </p:nvSpPr>
        <p:spPr bwMode="auto">
          <a:xfrm>
            <a:off x="3124200" y="2971800"/>
            <a:ext cx="762000" cy="1371600"/>
          </a:xfrm>
          <a:prstGeom prst="line">
            <a:avLst/>
          </a:prstGeom>
          <a:noFill/>
          <a:ln w="38100">
            <a:solidFill>
              <a:srgbClr val="FFFF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/>
          </a:p>
        </p:txBody>
      </p:sp>
      <p:sp>
        <p:nvSpPr>
          <p:cNvPr id="11270" name="Text Box 5"/>
          <p:cNvSpPr txBox="1">
            <a:spLocks noChangeArrowheads="1"/>
          </p:cNvSpPr>
          <p:nvPr/>
        </p:nvSpPr>
        <p:spPr bwMode="auto">
          <a:xfrm>
            <a:off x="1752600" y="2335213"/>
            <a:ext cx="1279525" cy="555625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Heavy smoke </a:t>
            </a:r>
          </a:p>
          <a:p>
            <a:r>
              <a:rPr lang="en-US" sz="1400" b="1" dirty="0"/>
              <a:t>basement</a:t>
            </a:r>
          </a:p>
        </p:txBody>
      </p:sp>
      <p:sp>
        <p:nvSpPr>
          <p:cNvPr id="11271" name="Text Box 6"/>
          <p:cNvSpPr txBox="1">
            <a:spLocks noChangeArrowheads="1"/>
          </p:cNvSpPr>
          <p:nvPr/>
        </p:nvSpPr>
        <p:spPr bwMode="auto">
          <a:xfrm>
            <a:off x="533400" y="3475038"/>
            <a:ext cx="720725" cy="3429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Side C</a:t>
            </a:r>
          </a:p>
        </p:txBody>
      </p:sp>
      <p:sp>
        <p:nvSpPr>
          <p:cNvPr id="11272" name="Line 7" descr="arrow"/>
          <p:cNvSpPr>
            <a:spLocks noChangeShapeType="1"/>
          </p:cNvSpPr>
          <p:nvPr/>
        </p:nvSpPr>
        <p:spPr bwMode="auto">
          <a:xfrm flipH="1" flipV="1">
            <a:off x="4495800" y="3581400"/>
            <a:ext cx="381000" cy="1676400"/>
          </a:xfrm>
          <a:prstGeom prst="line">
            <a:avLst/>
          </a:prstGeom>
          <a:noFill/>
          <a:ln w="38100">
            <a:solidFill>
              <a:srgbClr val="FFFF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/>
          </a:p>
        </p:txBody>
      </p:sp>
      <p:sp>
        <p:nvSpPr>
          <p:cNvPr id="11273" name="Line 8" descr="arrow"/>
          <p:cNvSpPr>
            <a:spLocks noChangeShapeType="1"/>
          </p:cNvSpPr>
          <p:nvPr/>
        </p:nvSpPr>
        <p:spPr bwMode="auto">
          <a:xfrm flipH="1" flipV="1">
            <a:off x="685800" y="1981200"/>
            <a:ext cx="228600" cy="1371600"/>
          </a:xfrm>
          <a:prstGeom prst="line">
            <a:avLst/>
          </a:prstGeom>
          <a:noFill/>
          <a:ln w="38100">
            <a:solidFill>
              <a:srgbClr val="FFFF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Slide 4-</a:t>
            </a:r>
            <a:fld id="{93125918-0D16-4A7C-B656-2AD8505EEF8E}" type="slidenum">
              <a:rPr lang="en-US"/>
              <a:pPr>
                <a:defRPr/>
              </a:pPr>
              <a:t>99</a:t>
            </a:fld>
            <a:endParaRPr lang="en-US" dirty="0"/>
          </a:p>
        </p:txBody>
      </p:sp>
      <p:pic>
        <p:nvPicPr>
          <p:cNvPr id="12291" name="Picture 2" descr="image of back of building on fir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40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2" name="Text Box 3"/>
          <p:cNvSpPr txBox="1">
            <a:spLocks noChangeArrowheads="1"/>
          </p:cNvSpPr>
          <p:nvPr/>
        </p:nvSpPr>
        <p:spPr bwMode="auto">
          <a:xfrm>
            <a:off x="6629400" y="2408238"/>
            <a:ext cx="720725" cy="3429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Side C</a:t>
            </a:r>
          </a:p>
        </p:txBody>
      </p:sp>
      <p:sp>
        <p:nvSpPr>
          <p:cNvPr id="12293" name="Text Box 4"/>
          <p:cNvSpPr txBox="1">
            <a:spLocks noChangeArrowheads="1"/>
          </p:cNvSpPr>
          <p:nvPr/>
        </p:nvSpPr>
        <p:spPr bwMode="auto">
          <a:xfrm>
            <a:off x="2438400" y="5303838"/>
            <a:ext cx="720725" cy="3429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Side D</a:t>
            </a:r>
          </a:p>
        </p:txBody>
      </p:sp>
      <p:sp>
        <p:nvSpPr>
          <p:cNvPr id="12294" name="Line 5" descr="arrow"/>
          <p:cNvSpPr>
            <a:spLocks noChangeShapeType="1"/>
          </p:cNvSpPr>
          <p:nvPr/>
        </p:nvSpPr>
        <p:spPr bwMode="auto">
          <a:xfrm flipH="1" flipV="1">
            <a:off x="1524000" y="3657600"/>
            <a:ext cx="1371600" cy="1524000"/>
          </a:xfrm>
          <a:prstGeom prst="line">
            <a:avLst/>
          </a:prstGeom>
          <a:noFill/>
          <a:ln w="38100">
            <a:solidFill>
              <a:srgbClr val="FFFF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/>
          </a:p>
        </p:txBody>
      </p:sp>
      <p:sp>
        <p:nvSpPr>
          <p:cNvPr id="12295" name="Line 6" descr="arrow"/>
          <p:cNvSpPr>
            <a:spLocks noChangeShapeType="1"/>
          </p:cNvSpPr>
          <p:nvPr/>
        </p:nvSpPr>
        <p:spPr bwMode="auto">
          <a:xfrm flipH="1" flipV="1">
            <a:off x="4267200" y="2590800"/>
            <a:ext cx="2362200" cy="0"/>
          </a:xfrm>
          <a:prstGeom prst="line">
            <a:avLst/>
          </a:prstGeom>
          <a:noFill/>
          <a:ln w="38100">
            <a:solidFill>
              <a:srgbClr val="FFFF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/>
          </a:p>
        </p:txBody>
      </p:sp>
      <p:sp>
        <p:nvSpPr>
          <p:cNvPr id="12296" name="Line 7" descr="arrow"/>
          <p:cNvSpPr>
            <a:spLocks noChangeShapeType="1"/>
          </p:cNvSpPr>
          <p:nvPr/>
        </p:nvSpPr>
        <p:spPr bwMode="auto">
          <a:xfrm flipV="1">
            <a:off x="3352800" y="4114800"/>
            <a:ext cx="1828800" cy="990600"/>
          </a:xfrm>
          <a:prstGeom prst="line">
            <a:avLst/>
          </a:prstGeom>
          <a:noFill/>
          <a:ln w="38100">
            <a:solidFill>
              <a:srgbClr val="FFFF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Slide 4-</a:t>
            </a:r>
            <a:fld id="{0ED39D00-54E8-41C9-8B9F-3F6EC99D4921}" type="slidenum">
              <a:rPr lang="en-US"/>
              <a:pPr>
                <a:defRPr/>
              </a:pPr>
              <a:t>100</a:t>
            </a:fld>
            <a:endParaRPr lang="en-US" dirty="0"/>
          </a:p>
        </p:txBody>
      </p:sp>
      <p:pic>
        <p:nvPicPr>
          <p:cNvPr id="13315" name="Picture 2" descr="image of side of building on fir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32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6" name="Text Box 3"/>
          <p:cNvSpPr txBox="1">
            <a:spLocks noChangeArrowheads="1"/>
          </p:cNvSpPr>
          <p:nvPr/>
        </p:nvSpPr>
        <p:spPr bwMode="auto">
          <a:xfrm>
            <a:off x="3200400" y="4618038"/>
            <a:ext cx="720725" cy="3429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Side D</a:t>
            </a:r>
          </a:p>
        </p:txBody>
      </p:sp>
      <p:sp>
        <p:nvSpPr>
          <p:cNvPr id="13317" name="Line 4" descr="arrow"/>
          <p:cNvSpPr>
            <a:spLocks noChangeShapeType="1"/>
          </p:cNvSpPr>
          <p:nvPr/>
        </p:nvSpPr>
        <p:spPr bwMode="auto">
          <a:xfrm flipH="1" flipV="1">
            <a:off x="3429000" y="3429000"/>
            <a:ext cx="0" cy="1219200"/>
          </a:xfrm>
          <a:prstGeom prst="line">
            <a:avLst/>
          </a:prstGeom>
          <a:noFill/>
          <a:ln w="38100">
            <a:solidFill>
              <a:srgbClr val="FFFF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Slide 4-</a:t>
            </a:r>
            <a:fld id="{FC65C7B4-F295-42CC-8F93-82A2766ECB0D}" type="slidenum">
              <a:rPr lang="en-US"/>
              <a:pPr>
                <a:defRPr/>
              </a:pPr>
              <a:t>90</a:t>
            </a:fld>
            <a:endParaRPr lang="en-US" dirty="0"/>
          </a:p>
        </p:txBody>
      </p:sp>
      <p:pic>
        <p:nvPicPr>
          <p:cNvPr id="3075" name="Picture 3" descr="image of front on buildi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32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Side A</a:t>
            </a:r>
          </a:p>
        </p:txBody>
      </p:sp>
      <p:sp>
        <p:nvSpPr>
          <p:cNvPr id="3077" name="Text Box 4"/>
          <p:cNvSpPr txBox="1">
            <a:spLocks noChangeArrowheads="1"/>
          </p:cNvSpPr>
          <p:nvPr/>
        </p:nvSpPr>
        <p:spPr bwMode="auto">
          <a:xfrm>
            <a:off x="5334000" y="5486400"/>
            <a:ext cx="720725" cy="3429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Side A</a:t>
            </a:r>
          </a:p>
        </p:txBody>
      </p:sp>
      <p:sp>
        <p:nvSpPr>
          <p:cNvPr id="3078" name="Text Box 5"/>
          <p:cNvSpPr txBox="1">
            <a:spLocks noChangeArrowheads="1"/>
          </p:cNvSpPr>
          <p:nvPr/>
        </p:nvSpPr>
        <p:spPr bwMode="auto">
          <a:xfrm>
            <a:off x="1600200" y="4495800"/>
            <a:ext cx="711200" cy="3429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Side B</a:t>
            </a:r>
          </a:p>
        </p:txBody>
      </p:sp>
      <p:sp>
        <p:nvSpPr>
          <p:cNvPr id="3079" name="Line 6" descr="arrow"/>
          <p:cNvSpPr>
            <a:spLocks noChangeShapeType="1"/>
          </p:cNvSpPr>
          <p:nvPr/>
        </p:nvSpPr>
        <p:spPr bwMode="auto">
          <a:xfrm flipH="1" flipV="1">
            <a:off x="5715000" y="4495800"/>
            <a:ext cx="0" cy="990600"/>
          </a:xfrm>
          <a:prstGeom prst="line">
            <a:avLst/>
          </a:prstGeom>
          <a:noFill/>
          <a:ln w="38100">
            <a:solidFill>
              <a:srgbClr val="FFFF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/>
          </a:p>
        </p:txBody>
      </p:sp>
      <p:sp>
        <p:nvSpPr>
          <p:cNvPr id="3080" name="Line 7" descr="arrow"/>
          <p:cNvSpPr>
            <a:spLocks noChangeShapeType="1"/>
          </p:cNvSpPr>
          <p:nvPr/>
        </p:nvSpPr>
        <p:spPr bwMode="auto">
          <a:xfrm flipV="1">
            <a:off x="1828800" y="3581400"/>
            <a:ext cx="381000" cy="914400"/>
          </a:xfrm>
          <a:prstGeom prst="line">
            <a:avLst/>
          </a:prstGeom>
          <a:noFill/>
          <a:ln w="38100">
            <a:solidFill>
              <a:srgbClr val="FFFF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Slide 4-</a:t>
            </a:r>
            <a:fld id="{60E196BE-000B-46F2-9B1E-5F8166892D39}" type="slidenum">
              <a:rPr lang="en-US"/>
              <a:pPr>
                <a:defRPr/>
              </a:pPr>
              <a:t>91</a:t>
            </a:fld>
            <a:endParaRPr lang="en-US" dirty="0"/>
          </a:p>
        </p:txBody>
      </p:sp>
      <p:pic>
        <p:nvPicPr>
          <p:cNvPr id="4099" name="Picture 3" descr="image of back of buildi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319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Side B</a:t>
            </a:r>
          </a:p>
        </p:txBody>
      </p:sp>
      <p:sp>
        <p:nvSpPr>
          <p:cNvPr id="4101" name="Text Box 4"/>
          <p:cNvSpPr txBox="1">
            <a:spLocks noChangeArrowheads="1"/>
          </p:cNvSpPr>
          <p:nvPr/>
        </p:nvSpPr>
        <p:spPr bwMode="auto">
          <a:xfrm>
            <a:off x="4038600" y="4343400"/>
            <a:ext cx="711200" cy="3429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Side B</a:t>
            </a:r>
          </a:p>
        </p:txBody>
      </p:sp>
      <p:sp>
        <p:nvSpPr>
          <p:cNvPr id="4102" name="Text Box 5"/>
          <p:cNvSpPr txBox="1">
            <a:spLocks noChangeArrowheads="1"/>
          </p:cNvSpPr>
          <p:nvPr/>
        </p:nvSpPr>
        <p:spPr bwMode="auto">
          <a:xfrm>
            <a:off x="762000" y="5715000"/>
            <a:ext cx="1524000" cy="3429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400" b="1" dirty="0"/>
              <a:t>Side C</a:t>
            </a:r>
          </a:p>
        </p:txBody>
      </p:sp>
      <p:sp>
        <p:nvSpPr>
          <p:cNvPr id="4103" name="Line 6" descr="arrow"/>
          <p:cNvSpPr>
            <a:spLocks noChangeShapeType="1"/>
          </p:cNvSpPr>
          <p:nvPr/>
        </p:nvSpPr>
        <p:spPr bwMode="auto">
          <a:xfrm flipH="1" flipV="1">
            <a:off x="1676400" y="4648200"/>
            <a:ext cx="0" cy="990600"/>
          </a:xfrm>
          <a:prstGeom prst="line">
            <a:avLst/>
          </a:prstGeom>
          <a:noFill/>
          <a:ln w="38100">
            <a:solidFill>
              <a:srgbClr val="FFFF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/>
          </a:p>
        </p:txBody>
      </p:sp>
      <p:sp>
        <p:nvSpPr>
          <p:cNvPr id="4104" name="Line 7" descr="arrow"/>
          <p:cNvSpPr>
            <a:spLocks noChangeShapeType="1"/>
          </p:cNvSpPr>
          <p:nvPr/>
        </p:nvSpPr>
        <p:spPr bwMode="auto">
          <a:xfrm flipH="1" flipV="1">
            <a:off x="4343400" y="3352800"/>
            <a:ext cx="0" cy="990600"/>
          </a:xfrm>
          <a:prstGeom prst="line">
            <a:avLst/>
          </a:prstGeom>
          <a:noFill/>
          <a:ln w="38100">
            <a:solidFill>
              <a:srgbClr val="FFFF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Slide 4-</a:t>
            </a:r>
            <a:fld id="{E7030309-1AF6-4935-BF93-13146718A888}" type="slidenum">
              <a:rPr lang="en-US"/>
              <a:pPr>
                <a:defRPr/>
              </a:pPr>
              <a:t>92</a:t>
            </a:fld>
            <a:endParaRPr lang="en-US" dirty="0"/>
          </a:p>
        </p:txBody>
      </p:sp>
      <p:pic>
        <p:nvPicPr>
          <p:cNvPr id="5123" name="Picture 3" descr="image from side of buildi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32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Side C</a:t>
            </a:r>
          </a:p>
        </p:txBody>
      </p:sp>
      <p:sp>
        <p:nvSpPr>
          <p:cNvPr id="5125" name="Text Box 4"/>
          <p:cNvSpPr txBox="1">
            <a:spLocks noChangeArrowheads="1"/>
          </p:cNvSpPr>
          <p:nvPr/>
        </p:nvSpPr>
        <p:spPr bwMode="auto">
          <a:xfrm>
            <a:off x="4953000" y="2895600"/>
            <a:ext cx="720725" cy="3429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Side C</a:t>
            </a:r>
          </a:p>
        </p:txBody>
      </p:sp>
      <p:sp>
        <p:nvSpPr>
          <p:cNvPr id="5126" name="Text Box 5"/>
          <p:cNvSpPr txBox="1">
            <a:spLocks noChangeArrowheads="1"/>
          </p:cNvSpPr>
          <p:nvPr/>
        </p:nvSpPr>
        <p:spPr bwMode="auto">
          <a:xfrm>
            <a:off x="609600" y="5410200"/>
            <a:ext cx="720725" cy="3429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Side D</a:t>
            </a:r>
          </a:p>
        </p:txBody>
      </p:sp>
      <p:sp>
        <p:nvSpPr>
          <p:cNvPr id="5127" name="Line 6" descr="arrow"/>
          <p:cNvSpPr>
            <a:spLocks noChangeShapeType="1"/>
          </p:cNvSpPr>
          <p:nvPr/>
        </p:nvSpPr>
        <p:spPr bwMode="auto">
          <a:xfrm flipH="1" flipV="1">
            <a:off x="914400" y="4419600"/>
            <a:ext cx="0" cy="990600"/>
          </a:xfrm>
          <a:prstGeom prst="line">
            <a:avLst/>
          </a:prstGeom>
          <a:noFill/>
          <a:ln w="38100">
            <a:solidFill>
              <a:srgbClr val="FFFF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/>
          </a:p>
        </p:txBody>
      </p:sp>
      <p:sp>
        <p:nvSpPr>
          <p:cNvPr id="5128" name="Line 7" descr="arrow"/>
          <p:cNvSpPr>
            <a:spLocks noChangeShapeType="1"/>
          </p:cNvSpPr>
          <p:nvPr/>
        </p:nvSpPr>
        <p:spPr bwMode="auto">
          <a:xfrm flipH="1" flipV="1">
            <a:off x="4191000" y="2438400"/>
            <a:ext cx="762000" cy="609600"/>
          </a:xfrm>
          <a:prstGeom prst="line">
            <a:avLst/>
          </a:prstGeom>
          <a:noFill/>
          <a:ln w="38100">
            <a:solidFill>
              <a:srgbClr val="FFFF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Slide 4-</a:t>
            </a:r>
            <a:fld id="{256B9F18-AB42-4CD3-A8BA-77A3A2EC7EA0}" type="slidenum">
              <a:rPr lang="en-US"/>
              <a:pPr>
                <a:defRPr/>
              </a:pPr>
              <a:t>93</a:t>
            </a:fld>
            <a:endParaRPr lang="en-US" dirty="0"/>
          </a:p>
        </p:txBody>
      </p:sp>
      <p:pic>
        <p:nvPicPr>
          <p:cNvPr id="6147" name="Picture 3" descr="image of side of buildi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40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Side D</a:t>
            </a:r>
          </a:p>
        </p:txBody>
      </p:sp>
      <p:sp>
        <p:nvSpPr>
          <p:cNvPr id="6149" name="Text Box 4"/>
          <p:cNvSpPr txBox="1">
            <a:spLocks noChangeArrowheads="1"/>
          </p:cNvSpPr>
          <p:nvPr/>
        </p:nvSpPr>
        <p:spPr bwMode="auto">
          <a:xfrm>
            <a:off x="3200400" y="5029200"/>
            <a:ext cx="720725" cy="3429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Side D</a:t>
            </a:r>
          </a:p>
        </p:txBody>
      </p:sp>
      <p:sp>
        <p:nvSpPr>
          <p:cNvPr id="6150" name="Line 5" descr="arrow"/>
          <p:cNvSpPr>
            <a:spLocks noChangeShapeType="1"/>
          </p:cNvSpPr>
          <p:nvPr/>
        </p:nvSpPr>
        <p:spPr bwMode="auto">
          <a:xfrm flipH="1" flipV="1">
            <a:off x="3581400" y="4038600"/>
            <a:ext cx="0" cy="990600"/>
          </a:xfrm>
          <a:prstGeom prst="line">
            <a:avLst/>
          </a:prstGeom>
          <a:noFill/>
          <a:ln w="38100">
            <a:solidFill>
              <a:srgbClr val="FFFF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Slide 4-</a:t>
            </a:r>
            <a:fld id="{DC3FB01D-6387-49CD-B9B0-BA249B748C3F}" type="slidenum">
              <a:rPr lang="en-US"/>
              <a:pPr>
                <a:defRPr/>
              </a:pPr>
              <a:t>94</a:t>
            </a:fld>
            <a:endParaRPr lang="en-US" dirty="0"/>
          </a:p>
        </p:txBody>
      </p:sp>
      <p:sp>
        <p:nvSpPr>
          <p:cNvPr id="7171" name="Rectangle 99"/>
          <p:cNvSpPr>
            <a:spLocks noChangeArrowheads="1"/>
          </p:cNvSpPr>
          <p:nvPr/>
        </p:nvSpPr>
        <p:spPr bwMode="auto">
          <a:xfrm>
            <a:off x="0" y="0"/>
            <a:ext cx="9144000" cy="6324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grpSp>
        <p:nvGrpSpPr>
          <p:cNvPr id="7172" name="Group 100"/>
          <p:cNvGrpSpPr>
            <a:grpSpLocks/>
          </p:cNvGrpSpPr>
          <p:nvPr/>
        </p:nvGrpSpPr>
        <p:grpSpPr bwMode="auto">
          <a:xfrm>
            <a:off x="685800" y="152400"/>
            <a:ext cx="7772400" cy="5805488"/>
            <a:chOff x="384" y="96"/>
            <a:chExt cx="4896" cy="4259"/>
          </a:xfrm>
        </p:grpSpPr>
        <p:sp>
          <p:nvSpPr>
            <p:cNvPr id="7173" name="Line 2"/>
            <p:cNvSpPr>
              <a:spLocks noChangeShapeType="1"/>
            </p:cNvSpPr>
            <p:nvPr/>
          </p:nvSpPr>
          <p:spPr bwMode="auto">
            <a:xfrm>
              <a:off x="3984" y="3888"/>
              <a:ext cx="14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174" name="Line 3"/>
            <p:cNvSpPr>
              <a:spLocks noChangeShapeType="1"/>
            </p:cNvSpPr>
            <p:nvPr/>
          </p:nvSpPr>
          <p:spPr bwMode="auto">
            <a:xfrm flipV="1">
              <a:off x="1680" y="912"/>
              <a:ext cx="0" cy="297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175" name="Line 4"/>
            <p:cNvSpPr>
              <a:spLocks noChangeShapeType="1"/>
            </p:cNvSpPr>
            <p:nvPr/>
          </p:nvSpPr>
          <p:spPr bwMode="auto">
            <a:xfrm flipV="1">
              <a:off x="4128" y="912"/>
              <a:ext cx="0" cy="297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176" name="Line 5"/>
            <p:cNvSpPr>
              <a:spLocks noChangeShapeType="1"/>
            </p:cNvSpPr>
            <p:nvPr/>
          </p:nvSpPr>
          <p:spPr bwMode="auto">
            <a:xfrm>
              <a:off x="1680" y="912"/>
              <a:ext cx="244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7177" name="Group 6"/>
            <p:cNvGrpSpPr>
              <a:grpSpLocks/>
            </p:cNvGrpSpPr>
            <p:nvPr/>
          </p:nvGrpSpPr>
          <p:grpSpPr bwMode="auto">
            <a:xfrm rot="-5400000" flipH="1" flipV="1">
              <a:off x="2835" y="3693"/>
              <a:ext cx="185" cy="192"/>
              <a:chOff x="1827" y="2496"/>
              <a:chExt cx="93" cy="96"/>
            </a:xfrm>
          </p:grpSpPr>
          <p:sp>
            <p:nvSpPr>
              <p:cNvPr id="7268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269" name="Line 8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7178" name="Line 9"/>
            <p:cNvSpPr>
              <a:spLocks noChangeShapeType="1"/>
            </p:cNvSpPr>
            <p:nvPr/>
          </p:nvSpPr>
          <p:spPr bwMode="auto">
            <a:xfrm>
              <a:off x="1824" y="3888"/>
              <a:ext cx="0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179" name="Line 10"/>
            <p:cNvSpPr>
              <a:spLocks noChangeShapeType="1"/>
            </p:cNvSpPr>
            <p:nvPr/>
          </p:nvSpPr>
          <p:spPr bwMode="auto">
            <a:xfrm>
              <a:off x="1824" y="4032"/>
              <a:ext cx="86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180" name="Line 11"/>
            <p:cNvSpPr>
              <a:spLocks noChangeShapeType="1"/>
            </p:cNvSpPr>
            <p:nvPr/>
          </p:nvSpPr>
          <p:spPr bwMode="auto">
            <a:xfrm>
              <a:off x="2688" y="3888"/>
              <a:ext cx="0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181" name="Line 12"/>
            <p:cNvSpPr>
              <a:spLocks noChangeShapeType="1"/>
            </p:cNvSpPr>
            <p:nvPr/>
          </p:nvSpPr>
          <p:spPr bwMode="auto">
            <a:xfrm>
              <a:off x="3120" y="3888"/>
              <a:ext cx="0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182" name="Line 13"/>
            <p:cNvSpPr>
              <a:spLocks noChangeShapeType="1"/>
            </p:cNvSpPr>
            <p:nvPr/>
          </p:nvSpPr>
          <p:spPr bwMode="auto">
            <a:xfrm>
              <a:off x="3120" y="4032"/>
              <a:ext cx="86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183" name="Line 14"/>
            <p:cNvSpPr>
              <a:spLocks noChangeShapeType="1"/>
            </p:cNvSpPr>
            <p:nvPr/>
          </p:nvSpPr>
          <p:spPr bwMode="auto">
            <a:xfrm>
              <a:off x="3984" y="3888"/>
              <a:ext cx="0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184" name="Line 15"/>
            <p:cNvSpPr>
              <a:spLocks noChangeShapeType="1"/>
            </p:cNvSpPr>
            <p:nvPr/>
          </p:nvSpPr>
          <p:spPr bwMode="auto">
            <a:xfrm>
              <a:off x="3024" y="3888"/>
              <a:ext cx="9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185" name="Line 16"/>
            <p:cNvSpPr>
              <a:spLocks noChangeShapeType="1"/>
            </p:cNvSpPr>
            <p:nvPr/>
          </p:nvSpPr>
          <p:spPr bwMode="auto">
            <a:xfrm>
              <a:off x="2688" y="3888"/>
              <a:ext cx="14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186" name="Line 17"/>
            <p:cNvSpPr>
              <a:spLocks noChangeShapeType="1"/>
            </p:cNvSpPr>
            <p:nvPr/>
          </p:nvSpPr>
          <p:spPr bwMode="auto">
            <a:xfrm>
              <a:off x="1680" y="3888"/>
              <a:ext cx="14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7187" name="Group 18"/>
            <p:cNvGrpSpPr>
              <a:grpSpLocks/>
            </p:cNvGrpSpPr>
            <p:nvPr/>
          </p:nvGrpSpPr>
          <p:grpSpPr bwMode="auto">
            <a:xfrm rot="-5400000">
              <a:off x="1439" y="3648"/>
              <a:ext cx="337" cy="144"/>
              <a:chOff x="2543" y="1200"/>
              <a:chExt cx="337" cy="144"/>
            </a:xfrm>
          </p:grpSpPr>
          <p:sp>
            <p:nvSpPr>
              <p:cNvPr id="7259" name="Rectangle 19"/>
              <p:cNvSpPr>
                <a:spLocks noChangeArrowheads="1"/>
              </p:cNvSpPr>
              <p:nvPr/>
            </p:nvSpPr>
            <p:spPr bwMode="auto">
              <a:xfrm rot="5400000">
                <a:off x="2640" y="1104"/>
                <a:ext cx="144" cy="336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7260" name="Line 20"/>
              <p:cNvSpPr>
                <a:spLocks noChangeShapeType="1"/>
              </p:cNvSpPr>
              <p:nvPr/>
            </p:nvSpPr>
            <p:spPr bwMode="auto">
              <a:xfrm rot="5400000" flipH="1">
                <a:off x="2472" y="1271"/>
                <a:ext cx="144" cy="1"/>
              </a:xfrm>
              <a:prstGeom prst="line">
                <a:avLst/>
              </a:prstGeom>
              <a:noFill/>
              <a:ln w="2222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261" name="Line 21"/>
              <p:cNvSpPr>
                <a:spLocks noChangeShapeType="1"/>
              </p:cNvSpPr>
              <p:nvPr/>
            </p:nvSpPr>
            <p:spPr bwMode="auto">
              <a:xfrm rot="5400000">
                <a:off x="2616" y="1272"/>
                <a:ext cx="1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262" name="Line 22"/>
              <p:cNvSpPr>
                <a:spLocks noChangeShapeType="1"/>
              </p:cNvSpPr>
              <p:nvPr/>
            </p:nvSpPr>
            <p:spPr bwMode="auto">
              <a:xfrm rot="5400000">
                <a:off x="2664" y="1272"/>
                <a:ext cx="1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263" name="Line 23"/>
              <p:cNvSpPr>
                <a:spLocks noChangeShapeType="1"/>
              </p:cNvSpPr>
              <p:nvPr/>
            </p:nvSpPr>
            <p:spPr bwMode="auto">
              <a:xfrm rot="5400000">
                <a:off x="2712" y="1272"/>
                <a:ext cx="1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264" name="Line 24"/>
              <p:cNvSpPr>
                <a:spLocks noChangeShapeType="1"/>
              </p:cNvSpPr>
              <p:nvPr/>
            </p:nvSpPr>
            <p:spPr bwMode="auto">
              <a:xfrm rot="5400000">
                <a:off x="2760" y="1272"/>
                <a:ext cx="1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265" name="Line 25"/>
              <p:cNvSpPr>
                <a:spLocks noChangeShapeType="1"/>
              </p:cNvSpPr>
              <p:nvPr/>
            </p:nvSpPr>
            <p:spPr bwMode="auto">
              <a:xfrm rot="5400000">
                <a:off x="2568" y="1272"/>
                <a:ext cx="1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266" name="Line 26"/>
              <p:cNvSpPr>
                <a:spLocks noChangeShapeType="1"/>
              </p:cNvSpPr>
              <p:nvPr/>
            </p:nvSpPr>
            <p:spPr bwMode="auto">
              <a:xfrm rot="5400000">
                <a:off x="2520" y="1272"/>
                <a:ext cx="1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267" name="Line 27"/>
              <p:cNvSpPr>
                <a:spLocks noChangeShapeType="1"/>
              </p:cNvSpPr>
              <p:nvPr/>
            </p:nvSpPr>
            <p:spPr bwMode="auto">
              <a:xfrm rot="5400000">
                <a:off x="2472" y="1272"/>
                <a:ext cx="1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7188" name="Group 28"/>
            <p:cNvGrpSpPr>
              <a:grpSpLocks/>
            </p:cNvGrpSpPr>
            <p:nvPr/>
          </p:nvGrpSpPr>
          <p:grpSpPr bwMode="auto">
            <a:xfrm rot="-5400000">
              <a:off x="1632" y="1008"/>
              <a:ext cx="96" cy="96"/>
              <a:chOff x="1824" y="3744"/>
              <a:chExt cx="288" cy="96"/>
            </a:xfrm>
          </p:grpSpPr>
          <p:sp>
            <p:nvSpPr>
              <p:cNvPr id="7256" name="Line 29"/>
              <p:cNvSpPr>
                <a:spLocks noChangeShapeType="1"/>
              </p:cNvSpPr>
              <p:nvPr/>
            </p:nvSpPr>
            <p:spPr bwMode="auto">
              <a:xfrm>
                <a:off x="1824" y="3744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257" name="Line 30"/>
              <p:cNvSpPr>
                <a:spLocks noChangeShapeType="1"/>
              </p:cNvSpPr>
              <p:nvPr/>
            </p:nvSpPr>
            <p:spPr bwMode="auto">
              <a:xfrm>
                <a:off x="2112" y="3744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258" name="Line 31"/>
              <p:cNvSpPr>
                <a:spLocks noChangeShapeType="1"/>
              </p:cNvSpPr>
              <p:nvPr/>
            </p:nvSpPr>
            <p:spPr bwMode="auto">
              <a:xfrm>
                <a:off x="1824" y="3792"/>
                <a:ext cx="288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7189" name="Line 32"/>
            <p:cNvSpPr>
              <a:spLocks noChangeShapeType="1"/>
            </p:cNvSpPr>
            <p:nvPr/>
          </p:nvSpPr>
          <p:spPr bwMode="auto">
            <a:xfrm flipV="1">
              <a:off x="1680" y="96"/>
              <a:ext cx="0" cy="81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190" name="Line 33"/>
            <p:cNvSpPr>
              <a:spLocks noChangeShapeType="1"/>
            </p:cNvSpPr>
            <p:nvPr/>
          </p:nvSpPr>
          <p:spPr bwMode="auto">
            <a:xfrm>
              <a:off x="1680" y="96"/>
              <a:ext cx="76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191" name="Line 34"/>
            <p:cNvSpPr>
              <a:spLocks noChangeShapeType="1"/>
            </p:cNvSpPr>
            <p:nvPr/>
          </p:nvSpPr>
          <p:spPr bwMode="auto">
            <a:xfrm flipV="1">
              <a:off x="2448" y="96"/>
              <a:ext cx="0" cy="81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192" name="Rectangle 35"/>
            <p:cNvSpPr>
              <a:spLocks noChangeArrowheads="1"/>
            </p:cNvSpPr>
            <p:nvPr/>
          </p:nvSpPr>
          <p:spPr bwMode="auto">
            <a:xfrm>
              <a:off x="3984" y="1776"/>
              <a:ext cx="144" cy="433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7193" name="Line 36"/>
            <p:cNvSpPr>
              <a:spLocks noChangeShapeType="1"/>
            </p:cNvSpPr>
            <p:nvPr/>
          </p:nvSpPr>
          <p:spPr bwMode="auto">
            <a:xfrm flipH="1">
              <a:off x="3984" y="2208"/>
              <a:ext cx="144" cy="1"/>
            </a:xfrm>
            <a:prstGeom prst="line">
              <a:avLst/>
            </a:prstGeom>
            <a:noFill/>
            <a:ln w="222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194" name="Line 37"/>
            <p:cNvSpPr>
              <a:spLocks noChangeShapeType="1"/>
            </p:cNvSpPr>
            <p:nvPr/>
          </p:nvSpPr>
          <p:spPr bwMode="auto">
            <a:xfrm>
              <a:off x="3984" y="2065"/>
              <a:ext cx="14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195" name="Line 38"/>
            <p:cNvSpPr>
              <a:spLocks noChangeShapeType="1"/>
            </p:cNvSpPr>
            <p:nvPr/>
          </p:nvSpPr>
          <p:spPr bwMode="auto">
            <a:xfrm>
              <a:off x="3984" y="2017"/>
              <a:ext cx="14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196" name="Line 39"/>
            <p:cNvSpPr>
              <a:spLocks noChangeShapeType="1"/>
            </p:cNvSpPr>
            <p:nvPr/>
          </p:nvSpPr>
          <p:spPr bwMode="auto">
            <a:xfrm>
              <a:off x="3984" y="1969"/>
              <a:ext cx="14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197" name="Line 40"/>
            <p:cNvSpPr>
              <a:spLocks noChangeShapeType="1"/>
            </p:cNvSpPr>
            <p:nvPr/>
          </p:nvSpPr>
          <p:spPr bwMode="auto">
            <a:xfrm>
              <a:off x="3984" y="1921"/>
              <a:ext cx="14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198" name="Line 41"/>
            <p:cNvSpPr>
              <a:spLocks noChangeShapeType="1"/>
            </p:cNvSpPr>
            <p:nvPr/>
          </p:nvSpPr>
          <p:spPr bwMode="auto">
            <a:xfrm>
              <a:off x="3984" y="2113"/>
              <a:ext cx="14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199" name="Line 42"/>
            <p:cNvSpPr>
              <a:spLocks noChangeShapeType="1"/>
            </p:cNvSpPr>
            <p:nvPr/>
          </p:nvSpPr>
          <p:spPr bwMode="auto">
            <a:xfrm>
              <a:off x="3984" y="2161"/>
              <a:ext cx="14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200" name="Line 43"/>
            <p:cNvSpPr>
              <a:spLocks noChangeShapeType="1"/>
            </p:cNvSpPr>
            <p:nvPr/>
          </p:nvSpPr>
          <p:spPr bwMode="auto">
            <a:xfrm>
              <a:off x="3984" y="2209"/>
              <a:ext cx="14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201" name="Line 44"/>
            <p:cNvSpPr>
              <a:spLocks noChangeShapeType="1"/>
            </p:cNvSpPr>
            <p:nvPr/>
          </p:nvSpPr>
          <p:spPr bwMode="auto">
            <a:xfrm flipH="1">
              <a:off x="3840" y="2208"/>
              <a:ext cx="144" cy="1"/>
            </a:xfrm>
            <a:prstGeom prst="line">
              <a:avLst/>
            </a:prstGeom>
            <a:noFill/>
            <a:ln w="222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202" name="Line 45"/>
            <p:cNvSpPr>
              <a:spLocks noChangeShapeType="1"/>
            </p:cNvSpPr>
            <p:nvPr/>
          </p:nvSpPr>
          <p:spPr bwMode="auto">
            <a:xfrm>
              <a:off x="3840" y="2065"/>
              <a:ext cx="14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203" name="Line 46"/>
            <p:cNvSpPr>
              <a:spLocks noChangeShapeType="1"/>
            </p:cNvSpPr>
            <p:nvPr/>
          </p:nvSpPr>
          <p:spPr bwMode="auto">
            <a:xfrm>
              <a:off x="3840" y="2017"/>
              <a:ext cx="14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204" name="Line 47"/>
            <p:cNvSpPr>
              <a:spLocks noChangeShapeType="1"/>
            </p:cNvSpPr>
            <p:nvPr/>
          </p:nvSpPr>
          <p:spPr bwMode="auto">
            <a:xfrm>
              <a:off x="3840" y="1969"/>
              <a:ext cx="14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205" name="Line 48"/>
            <p:cNvSpPr>
              <a:spLocks noChangeShapeType="1"/>
            </p:cNvSpPr>
            <p:nvPr/>
          </p:nvSpPr>
          <p:spPr bwMode="auto">
            <a:xfrm>
              <a:off x="3840" y="1921"/>
              <a:ext cx="14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206" name="Line 49"/>
            <p:cNvSpPr>
              <a:spLocks noChangeShapeType="1"/>
            </p:cNvSpPr>
            <p:nvPr/>
          </p:nvSpPr>
          <p:spPr bwMode="auto">
            <a:xfrm>
              <a:off x="3840" y="2113"/>
              <a:ext cx="14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207" name="Line 50"/>
            <p:cNvSpPr>
              <a:spLocks noChangeShapeType="1"/>
            </p:cNvSpPr>
            <p:nvPr/>
          </p:nvSpPr>
          <p:spPr bwMode="auto">
            <a:xfrm>
              <a:off x="3840" y="2161"/>
              <a:ext cx="14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208" name="Line 51"/>
            <p:cNvSpPr>
              <a:spLocks noChangeShapeType="1"/>
            </p:cNvSpPr>
            <p:nvPr/>
          </p:nvSpPr>
          <p:spPr bwMode="auto">
            <a:xfrm>
              <a:off x="3840" y="2209"/>
              <a:ext cx="14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209" name="Line 52"/>
            <p:cNvSpPr>
              <a:spLocks noChangeShapeType="1"/>
            </p:cNvSpPr>
            <p:nvPr/>
          </p:nvSpPr>
          <p:spPr bwMode="auto">
            <a:xfrm flipV="1">
              <a:off x="3840" y="1776"/>
              <a:ext cx="0" cy="43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210" name="Line 53"/>
            <p:cNvSpPr>
              <a:spLocks noChangeShapeType="1"/>
            </p:cNvSpPr>
            <p:nvPr/>
          </p:nvSpPr>
          <p:spPr bwMode="auto">
            <a:xfrm flipH="1">
              <a:off x="3840" y="1776"/>
              <a:ext cx="14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211" name="Text Box 54"/>
            <p:cNvSpPr txBox="1">
              <a:spLocks noChangeArrowheads="1"/>
            </p:cNvSpPr>
            <p:nvPr/>
          </p:nvSpPr>
          <p:spPr bwMode="auto">
            <a:xfrm>
              <a:off x="3696" y="2207"/>
              <a:ext cx="480" cy="2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900" b="1" dirty="0">
                  <a:latin typeface="Arial" charset="0"/>
                </a:rPr>
                <a:t>Stairs to 2nd Floor</a:t>
              </a:r>
            </a:p>
          </p:txBody>
        </p:sp>
        <p:grpSp>
          <p:nvGrpSpPr>
            <p:cNvPr id="7212" name="Group 55"/>
            <p:cNvGrpSpPr>
              <a:grpSpLocks/>
            </p:cNvGrpSpPr>
            <p:nvPr/>
          </p:nvGrpSpPr>
          <p:grpSpPr bwMode="auto">
            <a:xfrm>
              <a:off x="3023" y="912"/>
              <a:ext cx="337" cy="144"/>
              <a:chOff x="2543" y="1200"/>
              <a:chExt cx="337" cy="144"/>
            </a:xfrm>
          </p:grpSpPr>
          <p:sp>
            <p:nvSpPr>
              <p:cNvPr id="7249" name="Rectangle 56"/>
              <p:cNvSpPr>
                <a:spLocks noChangeArrowheads="1"/>
              </p:cNvSpPr>
              <p:nvPr/>
            </p:nvSpPr>
            <p:spPr bwMode="auto">
              <a:xfrm rot="5400000">
                <a:off x="2640" y="1104"/>
                <a:ext cx="144" cy="336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7250" name="door"/>
              <p:cNvSpPr>
                <a:spLocks noEditPoints="1" noChangeArrowheads="1"/>
              </p:cNvSpPr>
              <p:nvPr/>
            </p:nvSpPr>
            <p:spPr bwMode="auto">
              <a:xfrm rot="5400000">
                <a:off x="2520" y="1224"/>
                <a:ext cx="144" cy="96"/>
              </a:xfrm>
              <a:custGeom>
                <a:avLst/>
                <a:gdLst>
                  <a:gd name="T0" fmla="*/ 1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700 w 21600"/>
                  <a:gd name="T10" fmla="*/ 11250 h 21600"/>
                  <a:gd name="T11" fmla="*/ 13350 w 21600"/>
                  <a:gd name="T12" fmla="*/ 2025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251" name="Line 58"/>
              <p:cNvSpPr>
                <a:spLocks noChangeShapeType="1"/>
              </p:cNvSpPr>
              <p:nvPr/>
            </p:nvSpPr>
            <p:spPr bwMode="auto">
              <a:xfrm rot="5400000" flipH="1">
                <a:off x="2472" y="1271"/>
                <a:ext cx="144" cy="1"/>
              </a:xfrm>
              <a:prstGeom prst="line">
                <a:avLst/>
              </a:prstGeom>
              <a:noFill/>
              <a:ln w="2222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252" name="Line 59"/>
              <p:cNvSpPr>
                <a:spLocks noChangeShapeType="1"/>
              </p:cNvSpPr>
              <p:nvPr/>
            </p:nvSpPr>
            <p:spPr bwMode="auto">
              <a:xfrm rot="5400000">
                <a:off x="2616" y="1272"/>
                <a:ext cx="1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253" name="Line 60"/>
              <p:cNvSpPr>
                <a:spLocks noChangeShapeType="1"/>
              </p:cNvSpPr>
              <p:nvPr/>
            </p:nvSpPr>
            <p:spPr bwMode="auto">
              <a:xfrm rot="5400000">
                <a:off x="2664" y="1272"/>
                <a:ext cx="1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254" name="Line 61"/>
              <p:cNvSpPr>
                <a:spLocks noChangeShapeType="1"/>
              </p:cNvSpPr>
              <p:nvPr/>
            </p:nvSpPr>
            <p:spPr bwMode="auto">
              <a:xfrm rot="5400000">
                <a:off x="2712" y="1272"/>
                <a:ext cx="1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255" name="Line 62"/>
              <p:cNvSpPr>
                <a:spLocks noChangeShapeType="1"/>
              </p:cNvSpPr>
              <p:nvPr/>
            </p:nvSpPr>
            <p:spPr bwMode="auto">
              <a:xfrm rot="5400000">
                <a:off x="2760" y="1272"/>
                <a:ext cx="1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7213" name="Text Box 63"/>
            <p:cNvSpPr txBox="1">
              <a:spLocks noChangeArrowheads="1"/>
            </p:cNvSpPr>
            <p:nvPr/>
          </p:nvSpPr>
          <p:spPr bwMode="auto">
            <a:xfrm>
              <a:off x="2256" y="911"/>
              <a:ext cx="960" cy="1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900" b="1" dirty="0">
                  <a:latin typeface="Arial" charset="0"/>
                </a:rPr>
                <a:t>Basement Steps</a:t>
              </a:r>
            </a:p>
          </p:txBody>
        </p:sp>
        <p:sp>
          <p:nvSpPr>
            <p:cNvPr id="7214" name="Line 64"/>
            <p:cNvSpPr>
              <a:spLocks noChangeShapeType="1"/>
            </p:cNvSpPr>
            <p:nvPr/>
          </p:nvSpPr>
          <p:spPr bwMode="auto">
            <a:xfrm>
              <a:off x="3360" y="912"/>
              <a:ext cx="0" cy="86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215" name="Line 65"/>
            <p:cNvSpPr>
              <a:spLocks noChangeShapeType="1"/>
            </p:cNvSpPr>
            <p:nvPr/>
          </p:nvSpPr>
          <p:spPr bwMode="auto">
            <a:xfrm>
              <a:off x="3360" y="1776"/>
              <a:ext cx="76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216" name="Rectangle 66"/>
            <p:cNvSpPr>
              <a:spLocks noChangeArrowheads="1"/>
            </p:cNvSpPr>
            <p:nvPr/>
          </p:nvSpPr>
          <p:spPr bwMode="auto">
            <a:xfrm rot="16200000" flipV="1">
              <a:off x="3408" y="1728"/>
              <a:ext cx="383" cy="48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dirty="0"/>
            </a:p>
          </p:txBody>
        </p:sp>
        <p:grpSp>
          <p:nvGrpSpPr>
            <p:cNvPr id="7217" name="Group 67"/>
            <p:cNvGrpSpPr>
              <a:grpSpLocks/>
            </p:cNvGrpSpPr>
            <p:nvPr/>
          </p:nvGrpSpPr>
          <p:grpSpPr bwMode="auto">
            <a:xfrm rot="5400000">
              <a:off x="3432" y="1992"/>
              <a:ext cx="144" cy="192"/>
              <a:chOff x="1827" y="2496"/>
              <a:chExt cx="93" cy="96"/>
            </a:xfrm>
          </p:grpSpPr>
          <p:sp>
            <p:nvSpPr>
              <p:cNvPr id="7247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248" name="Line 69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7218" name="Text Box 70"/>
            <p:cNvSpPr txBox="1">
              <a:spLocks noChangeArrowheads="1"/>
            </p:cNvSpPr>
            <p:nvPr/>
          </p:nvSpPr>
          <p:spPr bwMode="auto">
            <a:xfrm rot="10800000" flipV="1">
              <a:off x="3408" y="1871"/>
              <a:ext cx="384" cy="1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900" b="1" dirty="0">
                  <a:latin typeface="Arial" charset="0"/>
                </a:rPr>
                <a:t>LAV</a:t>
              </a:r>
            </a:p>
          </p:txBody>
        </p:sp>
        <p:grpSp>
          <p:nvGrpSpPr>
            <p:cNvPr id="7219" name="Group 71"/>
            <p:cNvGrpSpPr>
              <a:grpSpLocks/>
            </p:cNvGrpSpPr>
            <p:nvPr/>
          </p:nvGrpSpPr>
          <p:grpSpPr bwMode="auto">
            <a:xfrm rot="-5400000" flipH="1" flipV="1">
              <a:off x="1683" y="724"/>
              <a:ext cx="185" cy="192"/>
              <a:chOff x="1827" y="2496"/>
              <a:chExt cx="93" cy="96"/>
            </a:xfrm>
          </p:grpSpPr>
          <p:sp>
            <p:nvSpPr>
              <p:cNvPr id="7245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246" name="Line 73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7220" name="Text Box 74"/>
            <p:cNvSpPr txBox="1">
              <a:spLocks noChangeArrowheads="1"/>
            </p:cNvSpPr>
            <p:nvPr/>
          </p:nvSpPr>
          <p:spPr bwMode="auto">
            <a:xfrm rot="10800000" flipV="1">
              <a:off x="3554" y="1200"/>
              <a:ext cx="385" cy="17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000" b="1" dirty="0">
                  <a:latin typeface="Arial" charset="0"/>
                </a:rPr>
                <a:t>Office</a:t>
              </a:r>
            </a:p>
          </p:txBody>
        </p:sp>
        <p:sp>
          <p:nvSpPr>
            <p:cNvPr id="7221" name="Text Box 75"/>
            <p:cNvSpPr txBox="1">
              <a:spLocks noChangeArrowheads="1"/>
            </p:cNvSpPr>
            <p:nvPr/>
          </p:nvSpPr>
          <p:spPr bwMode="auto">
            <a:xfrm rot="10800000" flipV="1">
              <a:off x="1825" y="336"/>
              <a:ext cx="529" cy="17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000" b="1" dirty="0">
                  <a:latin typeface="Arial" charset="0"/>
                </a:rPr>
                <a:t>Workshop</a:t>
              </a:r>
            </a:p>
          </p:txBody>
        </p:sp>
        <p:sp>
          <p:nvSpPr>
            <p:cNvPr id="7222" name="Text Box 76"/>
            <p:cNvSpPr txBox="1">
              <a:spLocks noChangeArrowheads="1"/>
            </p:cNvSpPr>
            <p:nvPr/>
          </p:nvSpPr>
          <p:spPr bwMode="auto">
            <a:xfrm rot="10800000" flipV="1">
              <a:off x="2636" y="2538"/>
              <a:ext cx="530" cy="1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000" b="1" dirty="0">
                  <a:latin typeface="Arial" charset="0"/>
                </a:rPr>
                <a:t>Showroom</a:t>
              </a:r>
            </a:p>
          </p:txBody>
        </p:sp>
        <p:grpSp>
          <p:nvGrpSpPr>
            <p:cNvPr id="7223" name="Group 77"/>
            <p:cNvGrpSpPr>
              <a:grpSpLocks/>
            </p:cNvGrpSpPr>
            <p:nvPr/>
          </p:nvGrpSpPr>
          <p:grpSpPr bwMode="auto">
            <a:xfrm flipH="1">
              <a:off x="3360" y="1536"/>
              <a:ext cx="144" cy="192"/>
              <a:chOff x="1827" y="2496"/>
              <a:chExt cx="93" cy="96"/>
            </a:xfrm>
          </p:grpSpPr>
          <p:sp>
            <p:nvSpPr>
              <p:cNvPr id="7243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244" name="Line 79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7224" name="Group 80"/>
            <p:cNvGrpSpPr>
              <a:grpSpLocks/>
            </p:cNvGrpSpPr>
            <p:nvPr/>
          </p:nvGrpSpPr>
          <p:grpSpPr bwMode="auto">
            <a:xfrm rot="-5400000">
              <a:off x="1560" y="3000"/>
              <a:ext cx="240" cy="96"/>
              <a:chOff x="1824" y="3744"/>
              <a:chExt cx="288" cy="96"/>
            </a:xfrm>
          </p:grpSpPr>
          <p:sp>
            <p:nvSpPr>
              <p:cNvPr id="7240" name="Line 81"/>
              <p:cNvSpPr>
                <a:spLocks noChangeShapeType="1"/>
              </p:cNvSpPr>
              <p:nvPr/>
            </p:nvSpPr>
            <p:spPr bwMode="auto">
              <a:xfrm>
                <a:off x="1824" y="3744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241" name="Line 82"/>
              <p:cNvSpPr>
                <a:spLocks noChangeShapeType="1"/>
              </p:cNvSpPr>
              <p:nvPr/>
            </p:nvSpPr>
            <p:spPr bwMode="auto">
              <a:xfrm>
                <a:off x="2112" y="3744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242" name="Line 83"/>
              <p:cNvSpPr>
                <a:spLocks noChangeShapeType="1"/>
              </p:cNvSpPr>
              <p:nvPr/>
            </p:nvSpPr>
            <p:spPr bwMode="auto">
              <a:xfrm>
                <a:off x="1824" y="3792"/>
                <a:ext cx="288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7225" name="Group 84"/>
            <p:cNvGrpSpPr>
              <a:grpSpLocks/>
            </p:cNvGrpSpPr>
            <p:nvPr/>
          </p:nvGrpSpPr>
          <p:grpSpPr bwMode="auto">
            <a:xfrm rot="-5400000">
              <a:off x="1560" y="2376"/>
              <a:ext cx="240" cy="96"/>
              <a:chOff x="1824" y="3744"/>
              <a:chExt cx="288" cy="96"/>
            </a:xfrm>
          </p:grpSpPr>
          <p:sp>
            <p:nvSpPr>
              <p:cNvPr id="7237" name="Line 85"/>
              <p:cNvSpPr>
                <a:spLocks noChangeShapeType="1"/>
              </p:cNvSpPr>
              <p:nvPr/>
            </p:nvSpPr>
            <p:spPr bwMode="auto">
              <a:xfrm>
                <a:off x="1824" y="3744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238" name="Line 86"/>
              <p:cNvSpPr>
                <a:spLocks noChangeShapeType="1"/>
              </p:cNvSpPr>
              <p:nvPr/>
            </p:nvSpPr>
            <p:spPr bwMode="auto">
              <a:xfrm>
                <a:off x="2112" y="3744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239" name="Line 87"/>
              <p:cNvSpPr>
                <a:spLocks noChangeShapeType="1"/>
              </p:cNvSpPr>
              <p:nvPr/>
            </p:nvSpPr>
            <p:spPr bwMode="auto">
              <a:xfrm>
                <a:off x="1824" y="3792"/>
                <a:ext cx="288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7226" name="Group 88"/>
            <p:cNvGrpSpPr>
              <a:grpSpLocks/>
            </p:cNvGrpSpPr>
            <p:nvPr/>
          </p:nvGrpSpPr>
          <p:grpSpPr bwMode="auto">
            <a:xfrm rot="-5400000">
              <a:off x="1560" y="1752"/>
              <a:ext cx="240" cy="96"/>
              <a:chOff x="1824" y="3744"/>
              <a:chExt cx="288" cy="96"/>
            </a:xfrm>
          </p:grpSpPr>
          <p:sp>
            <p:nvSpPr>
              <p:cNvPr id="7234" name="Line 89"/>
              <p:cNvSpPr>
                <a:spLocks noChangeShapeType="1"/>
              </p:cNvSpPr>
              <p:nvPr/>
            </p:nvSpPr>
            <p:spPr bwMode="auto">
              <a:xfrm>
                <a:off x="1824" y="3744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235" name="Line 90"/>
              <p:cNvSpPr>
                <a:spLocks noChangeShapeType="1"/>
              </p:cNvSpPr>
              <p:nvPr/>
            </p:nvSpPr>
            <p:spPr bwMode="auto">
              <a:xfrm>
                <a:off x="2112" y="3744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236" name="Line 91"/>
              <p:cNvSpPr>
                <a:spLocks noChangeShapeType="1"/>
              </p:cNvSpPr>
              <p:nvPr/>
            </p:nvSpPr>
            <p:spPr bwMode="auto">
              <a:xfrm>
                <a:off x="1824" y="3792"/>
                <a:ext cx="288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7227" name="Text Box 92"/>
            <p:cNvSpPr txBox="1">
              <a:spLocks noChangeArrowheads="1"/>
            </p:cNvSpPr>
            <p:nvPr/>
          </p:nvSpPr>
          <p:spPr bwMode="auto">
            <a:xfrm>
              <a:off x="384" y="2591"/>
              <a:ext cx="1008" cy="2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800" b="1" dirty="0">
                  <a:latin typeface="Arial" charset="0"/>
                </a:rPr>
                <a:t>First Floor</a:t>
              </a:r>
            </a:p>
          </p:txBody>
        </p:sp>
        <p:sp>
          <p:nvSpPr>
            <p:cNvPr id="7228" name="Line 93"/>
            <p:cNvSpPr>
              <a:spLocks noChangeShapeType="1"/>
            </p:cNvSpPr>
            <p:nvPr/>
          </p:nvSpPr>
          <p:spPr bwMode="auto">
            <a:xfrm flipV="1">
              <a:off x="5184" y="288"/>
              <a:ext cx="0" cy="48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229" name="Line 94"/>
            <p:cNvSpPr>
              <a:spLocks noChangeShapeType="1"/>
            </p:cNvSpPr>
            <p:nvPr/>
          </p:nvSpPr>
          <p:spPr bwMode="auto">
            <a:xfrm>
              <a:off x="5088" y="528"/>
              <a:ext cx="192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230" name="Text Box 95"/>
            <p:cNvSpPr txBox="1">
              <a:spLocks noChangeArrowheads="1"/>
            </p:cNvSpPr>
            <p:nvPr/>
          </p:nvSpPr>
          <p:spPr bwMode="auto">
            <a:xfrm>
              <a:off x="2688" y="4103"/>
              <a:ext cx="454" cy="252"/>
            </a:xfrm>
            <a:prstGeom prst="rect">
              <a:avLst/>
            </a:prstGeom>
            <a:solidFill>
              <a:srgbClr val="FFFF00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400" b="1" dirty="0"/>
                <a:t>Side A</a:t>
              </a:r>
            </a:p>
          </p:txBody>
        </p:sp>
        <p:sp>
          <p:nvSpPr>
            <p:cNvPr id="7231" name="Text Box 96"/>
            <p:cNvSpPr txBox="1">
              <a:spLocks noChangeArrowheads="1"/>
            </p:cNvSpPr>
            <p:nvPr/>
          </p:nvSpPr>
          <p:spPr bwMode="auto">
            <a:xfrm>
              <a:off x="576" y="2141"/>
              <a:ext cx="448" cy="252"/>
            </a:xfrm>
            <a:prstGeom prst="rect">
              <a:avLst/>
            </a:prstGeom>
            <a:solidFill>
              <a:srgbClr val="FFFF00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400" b="1" dirty="0"/>
                <a:t>Side B</a:t>
              </a:r>
            </a:p>
          </p:txBody>
        </p:sp>
        <p:sp>
          <p:nvSpPr>
            <p:cNvPr id="7232" name="Text Box 97"/>
            <p:cNvSpPr txBox="1">
              <a:spLocks noChangeArrowheads="1"/>
            </p:cNvSpPr>
            <p:nvPr/>
          </p:nvSpPr>
          <p:spPr bwMode="auto">
            <a:xfrm>
              <a:off x="2592" y="364"/>
              <a:ext cx="454" cy="251"/>
            </a:xfrm>
            <a:prstGeom prst="rect">
              <a:avLst/>
            </a:prstGeom>
            <a:solidFill>
              <a:srgbClr val="FFFF00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400" b="1" dirty="0"/>
                <a:t>Side C</a:t>
              </a:r>
            </a:p>
          </p:txBody>
        </p:sp>
        <p:sp>
          <p:nvSpPr>
            <p:cNvPr id="7233" name="Text Box 98"/>
            <p:cNvSpPr txBox="1">
              <a:spLocks noChangeArrowheads="1"/>
            </p:cNvSpPr>
            <p:nvPr/>
          </p:nvSpPr>
          <p:spPr bwMode="auto">
            <a:xfrm>
              <a:off x="4512" y="1997"/>
              <a:ext cx="454" cy="251"/>
            </a:xfrm>
            <a:prstGeom prst="rect">
              <a:avLst/>
            </a:prstGeom>
            <a:solidFill>
              <a:srgbClr val="FFFF00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400" b="1" dirty="0"/>
                <a:t>Side D</a:t>
              </a:r>
            </a:p>
          </p:txBody>
        </p: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Slide 4-</a:t>
            </a:r>
            <a:fld id="{474311D3-1581-46CB-8172-F5FC07E992DF}" type="slidenum">
              <a:rPr lang="en-US"/>
              <a:pPr>
                <a:defRPr/>
              </a:pPr>
              <a:t>95</a:t>
            </a:fld>
            <a:endParaRPr lang="en-US" dirty="0"/>
          </a:p>
        </p:txBody>
      </p:sp>
      <p:sp>
        <p:nvSpPr>
          <p:cNvPr id="8195" name="Rectangle 94"/>
          <p:cNvSpPr>
            <a:spLocks noChangeArrowheads="1"/>
          </p:cNvSpPr>
          <p:nvPr/>
        </p:nvSpPr>
        <p:spPr bwMode="auto">
          <a:xfrm>
            <a:off x="0" y="0"/>
            <a:ext cx="9144000" cy="62484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grpSp>
        <p:nvGrpSpPr>
          <p:cNvPr id="8196" name="Group 96"/>
          <p:cNvGrpSpPr>
            <a:grpSpLocks/>
          </p:cNvGrpSpPr>
          <p:nvPr/>
        </p:nvGrpSpPr>
        <p:grpSpPr bwMode="auto">
          <a:xfrm>
            <a:off x="1192213" y="152400"/>
            <a:ext cx="6656387" cy="5805488"/>
            <a:chOff x="483" y="192"/>
            <a:chExt cx="4385" cy="3792"/>
          </a:xfrm>
        </p:grpSpPr>
        <p:sp>
          <p:nvSpPr>
            <p:cNvPr id="8197" name="Line 2"/>
            <p:cNvSpPr>
              <a:spLocks noChangeShapeType="1"/>
            </p:cNvSpPr>
            <p:nvPr/>
          </p:nvSpPr>
          <p:spPr bwMode="auto">
            <a:xfrm flipV="1">
              <a:off x="1711" y="870"/>
              <a:ext cx="0" cy="28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8198" name="Line 3"/>
            <p:cNvSpPr>
              <a:spLocks noChangeShapeType="1"/>
            </p:cNvSpPr>
            <p:nvPr/>
          </p:nvSpPr>
          <p:spPr bwMode="auto">
            <a:xfrm flipV="1">
              <a:off x="4030" y="870"/>
              <a:ext cx="0" cy="28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8199" name="Line 4"/>
            <p:cNvSpPr>
              <a:spLocks noChangeShapeType="1"/>
            </p:cNvSpPr>
            <p:nvPr/>
          </p:nvSpPr>
          <p:spPr bwMode="auto">
            <a:xfrm>
              <a:off x="1711" y="870"/>
              <a:ext cx="2319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8200" name="Rectangle 5"/>
            <p:cNvSpPr>
              <a:spLocks noChangeArrowheads="1"/>
            </p:cNvSpPr>
            <p:nvPr/>
          </p:nvSpPr>
          <p:spPr bwMode="auto">
            <a:xfrm>
              <a:off x="3893" y="1683"/>
              <a:ext cx="137" cy="407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8201" name="Line 6"/>
            <p:cNvSpPr>
              <a:spLocks noChangeShapeType="1"/>
            </p:cNvSpPr>
            <p:nvPr/>
          </p:nvSpPr>
          <p:spPr bwMode="auto">
            <a:xfrm flipH="1">
              <a:off x="3893" y="2089"/>
              <a:ext cx="137" cy="1"/>
            </a:xfrm>
            <a:prstGeom prst="line">
              <a:avLst/>
            </a:prstGeom>
            <a:noFill/>
            <a:ln w="222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8202" name="Line 7"/>
            <p:cNvSpPr>
              <a:spLocks noChangeShapeType="1"/>
            </p:cNvSpPr>
            <p:nvPr/>
          </p:nvSpPr>
          <p:spPr bwMode="auto">
            <a:xfrm>
              <a:off x="3893" y="1955"/>
              <a:ext cx="137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8203" name="Line 8"/>
            <p:cNvSpPr>
              <a:spLocks noChangeShapeType="1"/>
            </p:cNvSpPr>
            <p:nvPr/>
          </p:nvSpPr>
          <p:spPr bwMode="auto">
            <a:xfrm>
              <a:off x="3893" y="1909"/>
              <a:ext cx="137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8204" name="Line 9"/>
            <p:cNvSpPr>
              <a:spLocks noChangeShapeType="1"/>
            </p:cNvSpPr>
            <p:nvPr/>
          </p:nvSpPr>
          <p:spPr bwMode="auto">
            <a:xfrm>
              <a:off x="3893" y="1864"/>
              <a:ext cx="137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8205" name="Line 10"/>
            <p:cNvSpPr>
              <a:spLocks noChangeShapeType="1"/>
            </p:cNvSpPr>
            <p:nvPr/>
          </p:nvSpPr>
          <p:spPr bwMode="auto">
            <a:xfrm>
              <a:off x="3893" y="1819"/>
              <a:ext cx="137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8206" name="Line 11"/>
            <p:cNvSpPr>
              <a:spLocks noChangeShapeType="1"/>
            </p:cNvSpPr>
            <p:nvPr/>
          </p:nvSpPr>
          <p:spPr bwMode="auto">
            <a:xfrm>
              <a:off x="3893" y="2000"/>
              <a:ext cx="137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8207" name="Line 12"/>
            <p:cNvSpPr>
              <a:spLocks noChangeShapeType="1"/>
            </p:cNvSpPr>
            <p:nvPr/>
          </p:nvSpPr>
          <p:spPr bwMode="auto">
            <a:xfrm>
              <a:off x="3893" y="2045"/>
              <a:ext cx="137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8208" name="Line 13"/>
            <p:cNvSpPr>
              <a:spLocks noChangeShapeType="1"/>
            </p:cNvSpPr>
            <p:nvPr/>
          </p:nvSpPr>
          <p:spPr bwMode="auto">
            <a:xfrm>
              <a:off x="3893" y="2090"/>
              <a:ext cx="137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8209" name="Line 14"/>
            <p:cNvSpPr>
              <a:spLocks noChangeShapeType="1"/>
            </p:cNvSpPr>
            <p:nvPr/>
          </p:nvSpPr>
          <p:spPr bwMode="auto">
            <a:xfrm flipH="1">
              <a:off x="3757" y="2089"/>
              <a:ext cx="136" cy="1"/>
            </a:xfrm>
            <a:prstGeom prst="line">
              <a:avLst/>
            </a:prstGeom>
            <a:noFill/>
            <a:ln w="222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8210" name="Line 15"/>
            <p:cNvSpPr>
              <a:spLocks noChangeShapeType="1"/>
            </p:cNvSpPr>
            <p:nvPr/>
          </p:nvSpPr>
          <p:spPr bwMode="auto">
            <a:xfrm>
              <a:off x="3757" y="1955"/>
              <a:ext cx="13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8211" name="Line 16"/>
            <p:cNvSpPr>
              <a:spLocks noChangeShapeType="1"/>
            </p:cNvSpPr>
            <p:nvPr/>
          </p:nvSpPr>
          <p:spPr bwMode="auto">
            <a:xfrm>
              <a:off x="3757" y="1909"/>
              <a:ext cx="13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8212" name="Line 17"/>
            <p:cNvSpPr>
              <a:spLocks noChangeShapeType="1"/>
            </p:cNvSpPr>
            <p:nvPr/>
          </p:nvSpPr>
          <p:spPr bwMode="auto">
            <a:xfrm>
              <a:off x="3757" y="1864"/>
              <a:ext cx="13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8213" name="Line 18"/>
            <p:cNvSpPr>
              <a:spLocks noChangeShapeType="1"/>
            </p:cNvSpPr>
            <p:nvPr/>
          </p:nvSpPr>
          <p:spPr bwMode="auto">
            <a:xfrm>
              <a:off x="3757" y="1819"/>
              <a:ext cx="13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8214" name="Line 19"/>
            <p:cNvSpPr>
              <a:spLocks noChangeShapeType="1"/>
            </p:cNvSpPr>
            <p:nvPr/>
          </p:nvSpPr>
          <p:spPr bwMode="auto">
            <a:xfrm>
              <a:off x="3757" y="2000"/>
              <a:ext cx="13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8215" name="Line 20"/>
            <p:cNvSpPr>
              <a:spLocks noChangeShapeType="1"/>
            </p:cNvSpPr>
            <p:nvPr/>
          </p:nvSpPr>
          <p:spPr bwMode="auto">
            <a:xfrm>
              <a:off x="3757" y="2045"/>
              <a:ext cx="13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8216" name="Line 21"/>
            <p:cNvSpPr>
              <a:spLocks noChangeShapeType="1"/>
            </p:cNvSpPr>
            <p:nvPr/>
          </p:nvSpPr>
          <p:spPr bwMode="auto">
            <a:xfrm>
              <a:off x="3757" y="2090"/>
              <a:ext cx="13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8217" name="Line 22"/>
            <p:cNvSpPr>
              <a:spLocks noChangeShapeType="1"/>
            </p:cNvSpPr>
            <p:nvPr/>
          </p:nvSpPr>
          <p:spPr bwMode="auto">
            <a:xfrm flipV="1">
              <a:off x="3757" y="1683"/>
              <a:ext cx="0" cy="40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8218" name="Text Box 23"/>
            <p:cNvSpPr txBox="1">
              <a:spLocks noChangeArrowheads="1"/>
            </p:cNvSpPr>
            <p:nvPr/>
          </p:nvSpPr>
          <p:spPr bwMode="auto">
            <a:xfrm>
              <a:off x="3302" y="1774"/>
              <a:ext cx="457" cy="2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900" b="1" dirty="0">
                  <a:latin typeface="Arial" charset="0"/>
                </a:rPr>
                <a:t>Stairs to 1st Floor</a:t>
              </a:r>
            </a:p>
          </p:txBody>
        </p:sp>
        <p:sp>
          <p:nvSpPr>
            <p:cNvPr id="8219" name="Text Box 24"/>
            <p:cNvSpPr txBox="1">
              <a:spLocks noChangeArrowheads="1"/>
            </p:cNvSpPr>
            <p:nvPr/>
          </p:nvSpPr>
          <p:spPr bwMode="auto">
            <a:xfrm rot="10800000" flipV="1">
              <a:off x="2614" y="2398"/>
              <a:ext cx="601" cy="15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000" b="1" dirty="0">
                  <a:latin typeface="Arial" charset="0"/>
                </a:rPr>
                <a:t>Showroom</a:t>
              </a:r>
            </a:p>
          </p:txBody>
        </p:sp>
        <p:sp>
          <p:nvSpPr>
            <p:cNvPr id="8220" name="Line 25"/>
            <p:cNvSpPr>
              <a:spLocks noChangeShapeType="1"/>
            </p:cNvSpPr>
            <p:nvPr/>
          </p:nvSpPr>
          <p:spPr bwMode="auto">
            <a:xfrm>
              <a:off x="3757" y="1683"/>
              <a:ext cx="13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8221" name="Line 26"/>
            <p:cNvSpPr>
              <a:spLocks noChangeShapeType="1"/>
            </p:cNvSpPr>
            <p:nvPr/>
          </p:nvSpPr>
          <p:spPr bwMode="auto">
            <a:xfrm>
              <a:off x="1711" y="3670"/>
              <a:ext cx="2319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8222" name="Group 27"/>
            <p:cNvGrpSpPr>
              <a:grpSpLocks/>
            </p:cNvGrpSpPr>
            <p:nvPr/>
          </p:nvGrpSpPr>
          <p:grpSpPr bwMode="auto">
            <a:xfrm>
              <a:off x="2756" y="3625"/>
              <a:ext cx="228" cy="90"/>
              <a:chOff x="1824" y="3744"/>
              <a:chExt cx="288" cy="96"/>
            </a:xfrm>
          </p:grpSpPr>
          <p:sp>
            <p:nvSpPr>
              <p:cNvPr id="8286" name="Line 28"/>
              <p:cNvSpPr>
                <a:spLocks noChangeShapeType="1"/>
              </p:cNvSpPr>
              <p:nvPr/>
            </p:nvSpPr>
            <p:spPr bwMode="auto">
              <a:xfrm>
                <a:off x="1824" y="3744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8287" name="Line 29"/>
              <p:cNvSpPr>
                <a:spLocks noChangeShapeType="1"/>
              </p:cNvSpPr>
              <p:nvPr/>
            </p:nvSpPr>
            <p:spPr bwMode="auto">
              <a:xfrm>
                <a:off x="2112" y="3744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8288" name="Line 30"/>
              <p:cNvSpPr>
                <a:spLocks noChangeShapeType="1"/>
              </p:cNvSpPr>
              <p:nvPr/>
            </p:nvSpPr>
            <p:spPr bwMode="auto">
              <a:xfrm>
                <a:off x="1824" y="3792"/>
                <a:ext cx="288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8223" name="Group 31"/>
            <p:cNvGrpSpPr>
              <a:grpSpLocks/>
            </p:cNvGrpSpPr>
            <p:nvPr/>
          </p:nvGrpSpPr>
          <p:grpSpPr bwMode="auto">
            <a:xfrm>
              <a:off x="1983" y="3625"/>
              <a:ext cx="228" cy="90"/>
              <a:chOff x="1824" y="3744"/>
              <a:chExt cx="288" cy="96"/>
            </a:xfrm>
          </p:grpSpPr>
          <p:sp>
            <p:nvSpPr>
              <p:cNvPr id="8283" name="Line 32"/>
              <p:cNvSpPr>
                <a:spLocks noChangeShapeType="1"/>
              </p:cNvSpPr>
              <p:nvPr/>
            </p:nvSpPr>
            <p:spPr bwMode="auto">
              <a:xfrm>
                <a:off x="1824" y="3744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8284" name="Line 33"/>
              <p:cNvSpPr>
                <a:spLocks noChangeShapeType="1"/>
              </p:cNvSpPr>
              <p:nvPr/>
            </p:nvSpPr>
            <p:spPr bwMode="auto">
              <a:xfrm>
                <a:off x="2112" y="3744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8285" name="Line 34"/>
              <p:cNvSpPr>
                <a:spLocks noChangeShapeType="1"/>
              </p:cNvSpPr>
              <p:nvPr/>
            </p:nvSpPr>
            <p:spPr bwMode="auto">
              <a:xfrm>
                <a:off x="1824" y="3792"/>
                <a:ext cx="288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8224" name="Group 35"/>
            <p:cNvGrpSpPr>
              <a:grpSpLocks/>
            </p:cNvGrpSpPr>
            <p:nvPr/>
          </p:nvGrpSpPr>
          <p:grpSpPr bwMode="auto">
            <a:xfrm>
              <a:off x="3529" y="3625"/>
              <a:ext cx="228" cy="90"/>
              <a:chOff x="1824" y="3744"/>
              <a:chExt cx="288" cy="96"/>
            </a:xfrm>
          </p:grpSpPr>
          <p:sp>
            <p:nvSpPr>
              <p:cNvPr id="8280" name="Line 36"/>
              <p:cNvSpPr>
                <a:spLocks noChangeShapeType="1"/>
              </p:cNvSpPr>
              <p:nvPr/>
            </p:nvSpPr>
            <p:spPr bwMode="auto">
              <a:xfrm>
                <a:off x="1824" y="3744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8281" name="Line 37"/>
              <p:cNvSpPr>
                <a:spLocks noChangeShapeType="1"/>
              </p:cNvSpPr>
              <p:nvPr/>
            </p:nvSpPr>
            <p:spPr bwMode="auto">
              <a:xfrm>
                <a:off x="2112" y="3744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8282" name="Line 38"/>
              <p:cNvSpPr>
                <a:spLocks noChangeShapeType="1"/>
              </p:cNvSpPr>
              <p:nvPr/>
            </p:nvSpPr>
            <p:spPr bwMode="auto">
              <a:xfrm>
                <a:off x="1824" y="3792"/>
                <a:ext cx="288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8225" name="Group 39"/>
            <p:cNvGrpSpPr>
              <a:grpSpLocks/>
            </p:cNvGrpSpPr>
            <p:nvPr/>
          </p:nvGrpSpPr>
          <p:grpSpPr bwMode="auto">
            <a:xfrm rot="-5400000">
              <a:off x="1598" y="3105"/>
              <a:ext cx="226" cy="91"/>
              <a:chOff x="1824" y="3744"/>
              <a:chExt cx="288" cy="96"/>
            </a:xfrm>
          </p:grpSpPr>
          <p:sp>
            <p:nvSpPr>
              <p:cNvPr id="8277" name="Line 40"/>
              <p:cNvSpPr>
                <a:spLocks noChangeShapeType="1"/>
              </p:cNvSpPr>
              <p:nvPr/>
            </p:nvSpPr>
            <p:spPr bwMode="auto">
              <a:xfrm>
                <a:off x="1824" y="3744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8278" name="Line 41"/>
              <p:cNvSpPr>
                <a:spLocks noChangeShapeType="1"/>
              </p:cNvSpPr>
              <p:nvPr/>
            </p:nvSpPr>
            <p:spPr bwMode="auto">
              <a:xfrm>
                <a:off x="2112" y="3744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8279" name="Line 42"/>
              <p:cNvSpPr>
                <a:spLocks noChangeShapeType="1"/>
              </p:cNvSpPr>
              <p:nvPr/>
            </p:nvSpPr>
            <p:spPr bwMode="auto">
              <a:xfrm>
                <a:off x="1824" y="3792"/>
                <a:ext cx="288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8226" name="Group 43"/>
            <p:cNvGrpSpPr>
              <a:grpSpLocks/>
            </p:cNvGrpSpPr>
            <p:nvPr/>
          </p:nvGrpSpPr>
          <p:grpSpPr bwMode="auto">
            <a:xfrm rot="-5400000">
              <a:off x="1598" y="2518"/>
              <a:ext cx="225" cy="91"/>
              <a:chOff x="1824" y="3744"/>
              <a:chExt cx="288" cy="96"/>
            </a:xfrm>
          </p:grpSpPr>
          <p:sp>
            <p:nvSpPr>
              <p:cNvPr id="8274" name="Line 44"/>
              <p:cNvSpPr>
                <a:spLocks noChangeShapeType="1"/>
              </p:cNvSpPr>
              <p:nvPr/>
            </p:nvSpPr>
            <p:spPr bwMode="auto">
              <a:xfrm>
                <a:off x="1824" y="3744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8275" name="Line 45"/>
              <p:cNvSpPr>
                <a:spLocks noChangeShapeType="1"/>
              </p:cNvSpPr>
              <p:nvPr/>
            </p:nvSpPr>
            <p:spPr bwMode="auto">
              <a:xfrm>
                <a:off x="2112" y="3744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8276" name="Line 46"/>
              <p:cNvSpPr>
                <a:spLocks noChangeShapeType="1"/>
              </p:cNvSpPr>
              <p:nvPr/>
            </p:nvSpPr>
            <p:spPr bwMode="auto">
              <a:xfrm>
                <a:off x="1824" y="3792"/>
                <a:ext cx="288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8227" name="Group 47"/>
            <p:cNvGrpSpPr>
              <a:grpSpLocks/>
            </p:cNvGrpSpPr>
            <p:nvPr/>
          </p:nvGrpSpPr>
          <p:grpSpPr bwMode="auto">
            <a:xfrm rot="-5400000">
              <a:off x="1598" y="1930"/>
              <a:ext cx="226" cy="91"/>
              <a:chOff x="1824" y="3744"/>
              <a:chExt cx="288" cy="96"/>
            </a:xfrm>
          </p:grpSpPr>
          <p:sp>
            <p:nvSpPr>
              <p:cNvPr id="8271" name="Line 48"/>
              <p:cNvSpPr>
                <a:spLocks noChangeShapeType="1"/>
              </p:cNvSpPr>
              <p:nvPr/>
            </p:nvSpPr>
            <p:spPr bwMode="auto">
              <a:xfrm>
                <a:off x="1824" y="3744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8272" name="Line 49"/>
              <p:cNvSpPr>
                <a:spLocks noChangeShapeType="1"/>
              </p:cNvSpPr>
              <p:nvPr/>
            </p:nvSpPr>
            <p:spPr bwMode="auto">
              <a:xfrm>
                <a:off x="2112" y="3744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8273" name="Line 50"/>
              <p:cNvSpPr>
                <a:spLocks noChangeShapeType="1"/>
              </p:cNvSpPr>
              <p:nvPr/>
            </p:nvSpPr>
            <p:spPr bwMode="auto">
              <a:xfrm>
                <a:off x="1824" y="3792"/>
                <a:ext cx="288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8228" name="Group 51"/>
            <p:cNvGrpSpPr>
              <a:grpSpLocks/>
            </p:cNvGrpSpPr>
            <p:nvPr/>
          </p:nvGrpSpPr>
          <p:grpSpPr bwMode="auto">
            <a:xfrm rot="-5400000">
              <a:off x="1598" y="1343"/>
              <a:ext cx="226" cy="91"/>
              <a:chOff x="1824" y="3744"/>
              <a:chExt cx="288" cy="96"/>
            </a:xfrm>
          </p:grpSpPr>
          <p:sp>
            <p:nvSpPr>
              <p:cNvPr id="8268" name="Line 52"/>
              <p:cNvSpPr>
                <a:spLocks noChangeShapeType="1"/>
              </p:cNvSpPr>
              <p:nvPr/>
            </p:nvSpPr>
            <p:spPr bwMode="auto">
              <a:xfrm>
                <a:off x="1824" y="3744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8269" name="Line 53"/>
              <p:cNvSpPr>
                <a:spLocks noChangeShapeType="1"/>
              </p:cNvSpPr>
              <p:nvPr/>
            </p:nvSpPr>
            <p:spPr bwMode="auto">
              <a:xfrm>
                <a:off x="2112" y="3744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8270" name="Line 54"/>
              <p:cNvSpPr>
                <a:spLocks noChangeShapeType="1"/>
              </p:cNvSpPr>
              <p:nvPr/>
            </p:nvSpPr>
            <p:spPr bwMode="auto">
              <a:xfrm>
                <a:off x="1824" y="3792"/>
                <a:ext cx="288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8229" name="Group 55"/>
            <p:cNvGrpSpPr>
              <a:grpSpLocks/>
            </p:cNvGrpSpPr>
            <p:nvPr/>
          </p:nvGrpSpPr>
          <p:grpSpPr bwMode="auto">
            <a:xfrm>
              <a:off x="2029" y="824"/>
              <a:ext cx="227" cy="91"/>
              <a:chOff x="1824" y="3744"/>
              <a:chExt cx="288" cy="96"/>
            </a:xfrm>
          </p:grpSpPr>
          <p:sp>
            <p:nvSpPr>
              <p:cNvPr id="8265" name="Line 56"/>
              <p:cNvSpPr>
                <a:spLocks noChangeShapeType="1"/>
              </p:cNvSpPr>
              <p:nvPr/>
            </p:nvSpPr>
            <p:spPr bwMode="auto">
              <a:xfrm>
                <a:off x="1824" y="3744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8266" name="Line 57"/>
              <p:cNvSpPr>
                <a:spLocks noChangeShapeType="1"/>
              </p:cNvSpPr>
              <p:nvPr/>
            </p:nvSpPr>
            <p:spPr bwMode="auto">
              <a:xfrm>
                <a:off x="2112" y="3744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8267" name="Line 58"/>
              <p:cNvSpPr>
                <a:spLocks noChangeShapeType="1"/>
              </p:cNvSpPr>
              <p:nvPr/>
            </p:nvSpPr>
            <p:spPr bwMode="auto">
              <a:xfrm>
                <a:off x="1824" y="3792"/>
                <a:ext cx="288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8230" name="Group 59"/>
            <p:cNvGrpSpPr>
              <a:grpSpLocks/>
            </p:cNvGrpSpPr>
            <p:nvPr/>
          </p:nvGrpSpPr>
          <p:grpSpPr bwMode="auto">
            <a:xfrm>
              <a:off x="3257" y="824"/>
              <a:ext cx="227" cy="91"/>
              <a:chOff x="1824" y="3744"/>
              <a:chExt cx="288" cy="96"/>
            </a:xfrm>
          </p:grpSpPr>
          <p:sp>
            <p:nvSpPr>
              <p:cNvPr id="8262" name="Line 60"/>
              <p:cNvSpPr>
                <a:spLocks noChangeShapeType="1"/>
              </p:cNvSpPr>
              <p:nvPr/>
            </p:nvSpPr>
            <p:spPr bwMode="auto">
              <a:xfrm>
                <a:off x="1824" y="3744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8263" name="Line 61"/>
              <p:cNvSpPr>
                <a:spLocks noChangeShapeType="1"/>
              </p:cNvSpPr>
              <p:nvPr/>
            </p:nvSpPr>
            <p:spPr bwMode="auto">
              <a:xfrm>
                <a:off x="2112" y="3744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8264" name="Line 62"/>
              <p:cNvSpPr>
                <a:spLocks noChangeShapeType="1"/>
              </p:cNvSpPr>
              <p:nvPr/>
            </p:nvSpPr>
            <p:spPr bwMode="auto">
              <a:xfrm>
                <a:off x="1824" y="3792"/>
                <a:ext cx="288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8231" name="Group 63"/>
            <p:cNvGrpSpPr>
              <a:grpSpLocks/>
            </p:cNvGrpSpPr>
            <p:nvPr/>
          </p:nvGrpSpPr>
          <p:grpSpPr bwMode="auto">
            <a:xfrm>
              <a:off x="3711" y="824"/>
              <a:ext cx="137" cy="91"/>
              <a:chOff x="1824" y="3744"/>
              <a:chExt cx="288" cy="96"/>
            </a:xfrm>
          </p:grpSpPr>
          <p:sp>
            <p:nvSpPr>
              <p:cNvPr id="8259" name="Line 64"/>
              <p:cNvSpPr>
                <a:spLocks noChangeShapeType="1"/>
              </p:cNvSpPr>
              <p:nvPr/>
            </p:nvSpPr>
            <p:spPr bwMode="auto">
              <a:xfrm>
                <a:off x="1824" y="3744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8260" name="Line 65"/>
              <p:cNvSpPr>
                <a:spLocks noChangeShapeType="1"/>
              </p:cNvSpPr>
              <p:nvPr/>
            </p:nvSpPr>
            <p:spPr bwMode="auto">
              <a:xfrm>
                <a:off x="2112" y="3744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8261" name="Line 66"/>
              <p:cNvSpPr>
                <a:spLocks noChangeShapeType="1"/>
              </p:cNvSpPr>
              <p:nvPr/>
            </p:nvSpPr>
            <p:spPr bwMode="auto">
              <a:xfrm>
                <a:off x="1824" y="3792"/>
                <a:ext cx="288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8232" name="Group 67"/>
            <p:cNvGrpSpPr>
              <a:grpSpLocks/>
            </p:cNvGrpSpPr>
            <p:nvPr/>
          </p:nvGrpSpPr>
          <p:grpSpPr bwMode="auto">
            <a:xfrm rot="5400000" flipH="1">
              <a:off x="2715" y="866"/>
              <a:ext cx="174" cy="182"/>
              <a:chOff x="1827" y="2496"/>
              <a:chExt cx="93" cy="96"/>
            </a:xfrm>
          </p:grpSpPr>
          <p:sp>
            <p:nvSpPr>
              <p:cNvPr id="8257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8258" name="Line 69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8233" name="Line 70"/>
            <p:cNvSpPr>
              <a:spLocks noChangeShapeType="1"/>
            </p:cNvSpPr>
            <p:nvPr/>
          </p:nvSpPr>
          <p:spPr bwMode="auto">
            <a:xfrm flipV="1">
              <a:off x="2665" y="192"/>
              <a:ext cx="0" cy="67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8234" name="Line 71"/>
            <p:cNvSpPr>
              <a:spLocks noChangeShapeType="1"/>
            </p:cNvSpPr>
            <p:nvPr/>
          </p:nvSpPr>
          <p:spPr bwMode="auto">
            <a:xfrm flipV="1">
              <a:off x="2938" y="192"/>
              <a:ext cx="0" cy="67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8235" name="Line 72"/>
            <p:cNvSpPr>
              <a:spLocks noChangeShapeType="1"/>
            </p:cNvSpPr>
            <p:nvPr/>
          </p:nvSpPr>
          <p:spPr bwMode="auto">
            <a:xfrm>
              <a:off x="2665" y="192"/>
              <a:ext cx="273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8236" name="Group 73"/>
            <p:cNvGrpSpPr>
              <a:grpSpLocks/>
            </p:cNvGrpSpPr>
            <p:nvPr/>
          </p:nvGrpSpPr>
          <p:grpSpPr bwMode="auto">
            <a:xfrm rot="-5400000">
              <a:off x="3917" y="1343"/>
              <a:ext cx="226" cy="91"/>
              <a:chOff x="1824" y="3744"/>
              <a:chExt cx="288" cy="96"/>
            </a:xfrm>
          </p:grpSpPr>
          <p:sp>
            <p:nvSpPr>
              <p:cNvPr id="8254" name="Line 74"/>
              <p:cNvSpPr>
                <a:spLocks noChangeShapeType="1"/>
              </p:cNvSpPr>
              <p:nvPr/>
            </p:nvSpPr>
            <p:spPr bwMode="auto">
              <a:xfrm>
                <a:off x="1824" y="3744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8255" name="Line 75"/>
              <p:cNvSpPr>
                <a:spLocks noChangeShapeType="1"/>
              </p:cNvSpPr>
              <p:nvPr/>
            </p:nvSpPr>
            <p:spPr bwMode="auto">
              <a:xfrm>
                <a:off x="2112" y="3744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8256" name="Line 76"/>
              <p:cNvSpPr>
                <a:spLocks noChangeShapeType="1"/>
              </p:cNvSpPr>
              <p:nvPr/>
            </p:nvSpPr>
            <p:spPr bwMode="auto">
              <a:xfrm>
                <a:off x="1824" y="3792"/>
                <a:ext cx="288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8237" name="Group 77"/>
            <p:cNvGrpSpPr>
              <a:grpSpLocks/>
            </p:cNvGrpSpPr>
            <p:nvPr/>
          </p:nvGrpSpPr>
          <p:grpSpPr bwMode="auto">
            <a:xfrm rot="-5400000">
              <a:off x="3917" y="3060"/>
              <a:ext cx="225" cy="91"/>
              <a:chOff x="1824" y="3744"/>
              <a:chExt cx="288" cy="96"/>
            </a:xfrm>
          </p:grpSpPr>
          <p:sp>
            <p:nvSpPr>
              <p:cNvPr id="8251" name="Line 78"/>
              <p:cNvSpPr>
                <a:spLocks noChangeShapeType="1"/>
              </p:cNvSpPr>
              <p:nvPr/>
            </p:nvSpPr>
            <p:spPr bwMode="auto">
              <a:xfrm>
                <a:off x="1824" y="3744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8252" name="Line 79"/>
              <p:cNvSpPr>
                <a:spLocks noChangeShapeType="1"/>
              </p:cNvSpPr>
              <p:nvPr/>
            </p:nvSpPr>
            <p:spPr bwMode="auto">
              <a:xfrm>
                <a:off x="2112" y="3744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8253" name="Line 80"/>
              <p:cNvSpPr>
                <a:spLocks noChangeShapeType="1"/>
              </p:cNvSpPr>
              <p:nvPr/>
            </p:nvSpPr>
            <p:spPr bwMode="auto">
              <a:xfrm>
                <a:off x="1824" y="3792"/>
                <a:ext cx="288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8238" name="Group 81"/>
            <p:cNvGrpSpPr>
              <a:grpSpLocks/>
            </p:cNvGrpSpPr>
            <p:nvPr/>
          </p:nvGrpSpPr>
          <p:grpSpPr bwMode="auto">
            <a:xfrm rot="-5400000">
              <a:off x="3917" y="2472"/>
              <a:ext cx="226" cy="91"/>
              <a:chOff x="1824" y="3744"/>
              <a:chExt cx="288" cy="96"/>
            </a:xfrm>
          </p:grpSpPr>
          <p:sp>
            <p:nvSpPr>
              <p:cNvPr id="8248" name="Line 82"/>
              <p:cNvSpPr>
                <a:spLocks noChangeShapeType="1"/>
              </p:cNvSpPr>
              <p:nvPr/>
            </p:nvSpPr>
            <p:spPr bwMode="auto">
              <a:xfrm>
                <a:off x="1824" y="3744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8249" name="Line 83"/>
              <p:cNvSpPr>
                <a:spLocks noChangeShapeType="1"/>
              </p:cNvSpPr>
              <p:nvPr/>
            </p:nvSpPr>
            <p:spPr bwMode="auto">
              <a:xfrm>
                <a:off x="2112" y="3744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8250" name="Line 84"/>
              <p:cNvSpPr>
                <a:spLocks noChangeShapeType="1"/>
              </p:cNvSpPr>
              <p:nvPr/>
            </p:nvSpPr>
            <p:spPr bwMode="auto">
              <a:xfrm>
                <a:off x="1824" y="3792"/>
                <a:ext cx="288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8239" name="Group 85"/>
            <p:cNvGrpSpPr>
              <a:grpSpLocks/>
            </p:cNvGrpSpPr>
            <p:nvPr/>
          </p:nvGrpSpPr>
          <p:grpSpPr bwMode="auto">
            <a:xfrm rot="-5400000">
              <a:off x="3917" y="1885"/>
              <a:ext cx="226" cy="91"/>
              <a:chOff x="1824" y="3744"/>
              <a:chExt cx="288" cy="96"/>
            </a:xfrm>
          </p:grpSpPr>
          <p:sp>
            <p:nvSpPr>
              <p:cNvPr id="8245" name="Line 86"/>
              <p:cNvSpPr>
                <a:spLocks noChangeShapeType="1"/>
              </p:cNvSpPr>
              <p:nvPr/>
            </p:nvSpPr>
            <p:spPr bwMode="auto">
              <a:xfrm>
                <a:off x="1824" y="3744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8246" name="Line 87"/>
              <p:cNvSpPr>
                <a:spLocks noChangeShapeType="1"/>
              </p:cNvSpPr>
              <p:nvPr/>
            </p:nvSpPr>
            <p:spPr bwMode="auto">
              <a:xfrm>
                <a:off x="2112" y="3744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8247" name="Line 88"/>
              <p:cNvSpPr>
                <a:spLocks noChangeShapeType="1"/>
              </p:cNvSpPr>
              <p:nvPr/>
            </p:nvSpPr>
            <p:spPr bwMode="auto">
              <a:xfrm>
                <a:off x="1824" y="3792"/>
                <a:ext cx="288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8240" name="Text Box 89"/>
            <p:cNvSpPr txBox="1">
              <a:spLocks noChangeArrowheads="1"/>
            </p:cNvSpPr>
            <p:nvPr/>
          </p:nvSpPr>
          <p:spPr bwMode="auto">
            <a:xfrm>
              <a:off x="483" y="2451"/>
              <a:ext cx="955" cy="41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800" b="1" dirty="0">
                  <a:latin typeface="Arial" charset="0"/>
                </a:rPr>
                <a:t>Second Floor</a:t>
              </a:r>
            </a:p>
          </p:txBody>
        </p:sp>
        <p:sp>
          <p:nvSpPr>
            <p:cNvPr id="8241" name="Text Box 90"/>
            <p:cNvSpPr txBox="1">
              <a:spLocks noChangeArrowheads="1"/>
            </p:cNvSpPr>
            <p:nvPr/>
          </p:nvSpPr>
          <p:spPr bwMode="auto">
            <a:xfrm>
              <a:off x="2666" y="3760"/>
              <a:ext cx="474" cy="224"/>
            </a:xfrm>
            <a:prstGeom prst="rect">
              <a:avLst/>
            </a:prstGeom>
            <a:solidFill>
              <a:srgbClr val="FFFF00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400" b="1" dirty="0"/>
                <a:t>Side A</a:t>
              </a:r>
            </a:p>
          </p:txBody>
        </p:sp>
        <p:sp>
          <p:nvSpPr>
            <p:cNvPr id="8242" name="Text Box 91"/>
            <p:cNvSpPr txBox="1">
              <a:spLocks noChangeArrowheads="1"/>
            </p:cNvSpPr>
            <p:nvPr/>
          </p:nvSpPr>
          <p:spPr bwMode="auto">
            <a:xfrm>
              <a:off x="665" y="1908"/>
              <a:ext cx="468" cy="224"/>
            </a:xfrm>
            <a:prstGeom prst="rect">
              <a:avLst/>
            </a:prstGeom>
            <a:solidFill>
              <a:srgbClr val="FFFF00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400" b="1" dirty="0"/>
                <a:t>Side B</a:t>
              </a:r>
            </a:p>
          </p:txBody>
        </p:sp>
        <p:sp>
          <p:nvSpPr>
            <p:cNvPr id="8243" name="Text Box 92"/>
            <p:cNvSpPr txBox="1">
              <a:spLocks noChangeArrowheads="1"/>
            </p:cNvSpPr>
            <p:nvPr/>
          </p:nvSpPr>
          <p:spPr bwMode="auto">
            <a:xfrm>
              <a:off x="2575" y="192"/>
              <a:ext cx="474" cy="224"/>
            </a:xfrm>
            <a:prstGeom prst="rect">
              <a:avLst/>
            </a:prstGeom>
            <a:solidFill>
              <a:srgbClr val="FFFF00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400" b="1" dirty="0"/>
                <a:t>Side C</a:t>
              </a:r>
            </a:p>
          </p:txBody>
        </p:sp>
        <p:sp>
          <p:nvSpPr>
            <p:cNvPr id="8244" name="Text Box 93"/>
            <p:cNvSpPr txBox="1">
              <a:spLocks noChangeArrowheads="1"/>
            </p:cNvSpPr>
            <p:nvPr/>
          </p:nvSpPr>
          <p:spPr bwMode="auto">
            <a:xfrm>
              <a:off x="4393" y="1891"/>
              <a:ext cx="475" cy="224"/>
            </a:xfrm>
            <a:prstGeom prst="rect">
              <a:avLst/>
            </a:prstGeom>
            <a:solidFill>
              <a:srgbClr val="FFFF00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400" b="1" dirty="0"/>
                <a:t>Side D</a:t>
              </a:r>
            </a:p>
          </p:txBody>
        </p: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Slide 4-</a:t>
            </a:r>
            <a:fld id="{6DECCE06-4453-4E74-9C94-D609AB9B1D1F}" type="slidenum">
              <a:rPr lang="en-US"/>
              <a:pPr>
                <a:defRPr/>
              </a:pPr>
              <a:t>96</a:t>
            </a:fld>
            <a:endParaRPr lang="en-US" dirty="0"/>
          </a:p>
        </p:txBody>
      </p:sp>
      <p:sp>
        <p:nvSpPr>
          <p:cNvPr id="9219" name="Rectangle 36"/>
          <p:cNvSpPr>
            <a:spLocks noChangeArrowheads="1"/>
          </p:cNvSpPr>
          <p:nvPr/>
        </p:nvSpPr>
        <p:spPr bwMode="auto">
          <a:xfrm>
            <a:off x="0" y="0"/>
            <a:ext cx="9144000" cy="6324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grpSp>
        <p:nvGrpSpPr>
          <p:cNvPr id="9220" name="Group 38"/>
          <p:cNvGrpSpPr>
            <a:grpSpLocks/>
          </p:cNvGrpSpPr>
          <p:nvPr/>
        </p:nvGrpSpPr>
        <p:grpSpPr bwMode="auto">
          <a:xfrm>
            <a:off x="1295400" y="579438"/>
            <a:ext cx="6692900" cy="5260975"/>
            <a:chOff x="816" y="365"/>
            <a:chExt cx="4216" cy="3314"/>
          </a:xfrm>
        </p:grpSpPr>
        <p:sp>
          <p:nvSpPr>
            <p:cNvPr id="9221" name="Line 2"/>
            <p:cNvSpPr>
              <a:spLocks noChangeShapeType="1"/>
            </p:cNvSpPr>
            <p:nvPr/>
          </p:nvSpPr>
          <p:spPr bwMode="auto">
            <a:xfrm>
              <a:off x="1997" y="3381"/>
              <a:ext cx="2231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9222" name="Line 3"/>
            <p:cNvSpPr>
              <a:spLocks noChangeShapeType="1"/>
            </p:cNvSpPr>
            <p:nvPr/>
          </p:nvSpPr>
          <p:spPr bwMode="auto">
            <a:xfrm flipV="1">
              <a:off x="1997" y="833"/>
              <a:ext cx="0" cy="254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9223" name="Line 4"/>
            <p:cNvSpPr>
              <a:spLocks noChangeShapeType="1"/>
            </p:cNvSpPr>
            <p:nvPr/>
          </p:nvSpPr>
          <p:spPr bwMode="auto">
            <a:xfrm flipV="1">
              <a:off x="4228" y="833"/>
              <a:ext cx="0" cy="254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9224" name="Line 5"/>
            <p:cNvSpPr>
              <a:spLocks noChangeShapeType="1"/>
            </p:cNvSpPr>
            <p:nvPr/>
          </p:nvSpPr>
          <p:spPr bwMode="auto">
            <a:xfrm>
              <a:off x="1997" y="833"/>
              <a:ext cx="2231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9225" name="Group 6"/>
            <p:cNvGrpSpPr>
              <a:grpSpLocks/>
            </p:cNvGrpSpPr>
            <p:nvPr/>
          </p:nvGrpSpPr>
          <p:grpSpPr bwMode="auto">
            <a:xfrm>
              <a:off x="3221" y="833"/>
              <a:ext cx="307" cy="124"/>
              <a:chOff x="2543" y="1200"/>
              <a:chExt cx="337" cy="144"/>
            </a:xfrm>
          </p:grpSpPr>
          <p:sp>
            <p:nvSpPr>
              <p:cNvPr id="9246" name="Rectangle 7"/>
              <p:cNvSpPr>
                <a:spLocks noChangeArrowheads="1"/>
              </p:cNvSpPr>
              <p:nvPr/>
            </p:nvSpPr>
            <p:spPr bwMode="auto">
              <a:xfrm rot="5400000">
                <a:off x="2640" y="1104"/>
                <a:ext cx="144" cy="336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9247" name="Line 8"/>
              <p:cNvSpPr>
                <a:spLocks noChangeShapeType="1"/>
              </p:cNvSpPr>
              <p:nvPr/>
            </p:nvSpPr>
            <p:spPr bwMode="auto">
              <a:xfrm rot="5400000" flipH="1">
                <a:off x="2472" y="1271"/>
                <a:ext cx="144" cy="1"/>
              </a:xfrm>
              <a:prstGeom prst="line">
                <a:avLst/>
              </a:prstGeom>
              <a:noFill/>
              <a:ln w="2222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9248" name="Line 9"/>
              <p:cNvSpPr>
                <a:spLocks noChangeShapeType="1"/>
              </p:cNvSpPr>
              <p:nvPr/>
            </p:nvSpPr>
            <p:spPr bwMode="auto">
              <a:xfrm rot="5400000">
                <a:off x="2616" y="1272"/>
                <a:ext cx="1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9249" name="Line 10"/>
              <p:cNvSpPr>
                <a:spLocks noChangeShapeType="1"/>
              </p:cNvSpPr>
              <p:nvPr/>
            </p:nvSpPr>
            <p:spPr bwMode="auto">
              <a:xfrm rot="5400000">
                <a:off x="2664" y="1272"/>
                <a:ext cx="1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9250" name="Line 11"/>
              <p:cNvSpPr>
                <a:spLocks noChangeShapeType="1"/>
              </p:cNvSpPr>
              <p:nvPr/>
            </p:nvSpPr>
            <p:spPr bwMode="auto">
              <a:xfrm rot="5400000">
                <a:off x="2712" y="1272"/>
                <a:ext cx="1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9251" name="Line 12"/>
              <p:cNvSpPr>
                <a:spLocks noChangeShapeType="1"/>
              </p:cNvSpPr>
              <p:nvPr/>
            </p:nvSpPr>
            <p:spPr bwMode="auto">
              <a:xfrm rot="5400000">
                <a:off x="2760" y="1272"/>
                <a:ext cx="1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9252" name="Line 13"/>
              <p:cNvSpPr>
                <a:spLocks noChangeShapeType="1"/>
              </p:cNvSpPr>
              <p:nvPr/>
            </p:nvSpPr>
            <p:spPr bwMode="auto">
              <a:xfrm rot="5400000">
                <a:off x="2568" y="1272"/>
                <a:ext cx="1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9253" name="Line 14"/>
              <p:cNvSpPr>
                <a:spLocks noChangeShapeType="1"/>
              </p:cNvSpPr>
              <p:nvPr/>
            </p:nvSpPr>
            <p:spPr bwMode="auto">
              <a:xfrm rot="5400000">
                <a:off x="2520" y="1272"/>
                <a:ext cx="1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9254" name="Line 15"/>
              <p:cNvSpPr>
                <a:spLocks noChangeShapeType="1"/>
              </p:cNvSpPr>
              <p:nvPr/>
            </p:nvSpPr>
            <p:spPr bwMode="auto">
              <a:xfrm rot="5400000">
                <a:off x="2472" y="1272"/>
                <a:ext cx="1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9226" name="Text Box 16"/>
            <p:cNvSpPr txBox="1">
              <a:spLocks noChangeArrowheads="1"/>
            </p:cNvSpPr>
            <p:nvPr/>
          </p:nvSpPr>
          <p:spPr bwMode="auto">
            <a:xfrm>
              <a:off x="2485" y="833"/>
              <a:ext cx="875" cy="1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900" b="1" dirty="0">
                  <a:latin typeface="Arial" charset="0"/>
                </a:rPr>
                <a:t>Basement Steps</a:t>
              </a:r>
            </a:p>
          </p:txBody>
        </p:sp>
        <p:sp>
          <p:nvSpPr>
            <p:cNvPr id="9227" name="Text Box 17"/>
            <p:cNvSpPr txBox="1">
              <a:spLocks noChangeArrowheads="1"/>
            </p:cNvSpPr>
            <p:nvPr/>
          </p:nvSpPr>
          <p:spPr bwMode="auto">
            <a:xfrm rot="10800000" flipV="1">
              <a:off x="2519" y="1736"/>
              <a:ext cx="1316" cy="551"/>
            </a:xfrm>
            <a:prstGeom prst="rect">
              <a:avLst/>
            </a:prstGeom>
            <a:solidFill>
              <a:srgbClr val="FF3300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400" b="1" dirty="0">
                  <a:latin typeface="Arial" charset="0"/>
                </a:rPr>
                <a:t>Flammable Finishing Room</a:t>
              </a:r>
            </a:p>
            <a:p>
              <a:pPr algn="ctr">
                <a:spcBef>
                  <a:spcPct val="50000"/>
                </a:spcBef>
              </a:pPr>
              <a:r>
                <a:rPr lang="en-US" sz="1400" b="1" dirty="0">
                  <a:latin typeface="Arial" charset="0"/>
                </a:rPr>
                <a:t>Fire Location</a:t>
              </a:r>
            </a:p>
          </p:txBody>
        </p:sp>
        <p:sp>
          <p:nvSpPr>
            <p:cNvPr id="9228" name="Text Box 18"/>
            <p:cNvSpPr txBox="1">
              <a:spLocks noChangeArrowheads="1"/>
            </p:cNvSpPr>
            <p:nvPr/>
          </p:nvSpPr>
          <p:spPr bwMode="auto">
            <a:xfrm>
              <a:off x="1691" y="1203"/>
              <a:ext cx="1006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200" b="1" dirty="0">
                  <a:latin typeface="Arial" charset="0"/>
                </a:rPr>
                <a:t>Furnace</a:t>
              </a:r>
            </a:p>
          </p:txBody>
        </p:sp>
        <p:sp>
          <p:nvSpPr>
            <p:cNvPr id="9229" name="Line 19"/>
            <p:cNvSpPr>
              <a:spLocks noChangeShapeType="1"/>
            </p:cNvSpPr>
            <p:nvPr/>
          </p:nvSpPr>
          <p:spPr bwMode="auto">
            <a:xfrm>
              <a:off x="2303" y="833"/>
              <a:ext cx="0" cy="329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9230" name="Line 20"/>
            <p:cNvSpPr>
              <a:spLocks noChangeShapeType="1"/>
            </p:cNvSpPr>
            <p:nvPr/>
          </p:nvSpPr>
          <p:spPr bwMode="auto">
            <a:xfrm>
              <a:off x="1997" y="1162"/>
              <a:ext cx="30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9231" name="Line 21"/>
            <p:cNvSpPr>
              <a:spLocks noChangeShapeType="1"/>
            </p:cNvSpPr>
            <p:nvPr/>
          </p:nvSpPr>
          <p:spPr bwMode="auto">
            <a:xfrm>
              <a:off x="1997" y="833"/>
              <a:ext cx="30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9232" name="Text Box 22"/>
            <p:cNvSpPr txBox="1">
              <a:spLocks noChangeArrowheads="1"/>
            </p:cNvSpPr>
            <p:nvPr/>
          </p:nvSpPr>
          <p:spPr bwMode="auto">
            <a:xfrm>
              <a:off x="816" y="2272"/>
              <a:ext cx="919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800" b="1" dirty="0">
                  <a:latin typeface="Arial" charset="0"/>
                </a:rPr>
                <a:t>Basement</a:t>
              </a:r>
            </a:p>
          </p:txBody>
        </p:sp>
        <p:sp>
          <p:nvSpPr>
            <p:cNvPr id="9233" name="Text Box 23"/>
            <p:cNvSpPr txBox="1">
              <a:spLocks noChangeArrowheads="1"/>
            </p:cNvSpPr>
            <p:nvPr/>
          </p:nvSpPr>
          <p:spPr bwMode="auto">
            <a:xfrm>
              <a:off x="2960" y="3463"/>
              <a:ext cx="454" cy="216"/>
            </a:xfrm>
            <a:prstGeom prst="rect">
              <a:avLst/>
            </a:prstGeom>
            <a:solidFill>
              <a:srgbClr val="FFFF00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400" b="1" dirty="0"/>
                <a:t>Side A</a:t>
              </a:r>
            </a:p>
          </p:txBody>
        </p:sp>
        <p:sp>
          <p:nvSpPr>
            <p:cNvPr id="9234" name="Text Box 24"/>
            <p:cNvSpPr txBox="1">
              <a:spLocks noChangeArrowheads="1"/>
            </p:cNvSpPr>
            <p:nvPr/>
          </p:nvSpPr>
          <p:spPr bwMode="auto">
            <a:xfrm>
              <a:off x="991" y="1885"/>
              <a:ext cx="448" cy="216"/>
            </a:xfrm>
            <a:prstGeom prst="rect">
              <a:avLst/>
            </a:prstGeom>
            <a:solidFill>
              <a:srgbClr val="FFFF00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400" b="1" dirty="0"/>
                <a:t>Side B</a:t>
              </a:r>
            </a:p>
          </p:txBody>
        </p:sp>
        <p:sp>
          <p:nvSpPr>
            <p:cNvPr id="9235" name="Text Box 25"/>
            <p:cNvSpPr txBox="1">
              <a:spLocks noChangeArrowheads="1"/>
            </p:cNvSpPr>
            <p:nvPr/>
          </p:nvSpPr>
          <p:spPr bwMode="auto">
            <a:xfrm>
              <a:off x="2828" y="365"/>
              <a:ext cx="454" cy="216"/>
            </a:xfrm>
            <a:prstGeom prst="rect">
              <a:avLst/>
            </a:prstGeom>
            <a:solidFill>
              <a:srgbClr val="FFFF00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400" b="1" dirty="0"/>
                <a:t>Side C</a:t>
              </a:r>
            </a:p>
          </p:txBody>
        </p:sp>
        <p:sp>
          <p:nvSpPr>
            <p:cNvPr id="9236" name="Text Box 26"/>
            <p:cNvSpPr txBox="1">
              <a:spLocks noChangeArrowheads="1"/>
            </p:cNvSpPr>
            <p:nvPr/>
          </p:nvSpPr>
          <p:spPr bwMode="auto">
            <a:xfrm>
              <a:off x="4578" y="1762"/>
              <a:ext cx="454" cy="216"/>
            </a:xfrm>
            <a:prstGeom prst="rect">
              <a:avLst/>
            </a:prstGeom>
            <a:solidFill>
              <a:srgbClr val="FFFF00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400" b="1" dirty="0"/>
                <a:t>Side D</a:t>
              </a:r>
            </a:p>
          </p:txBody>
        </p:sp>
        <p:sp>
          <p:nvSpPr>
            <p:cNvPr id="9237" name="Text Box 27"/>
            <p:cNvSpPr txBox="1">
              <a:spLocks noChangeArrowheads="1"/>
            </p:cNvSpPr>
            <p:nvPr/>
          </p:nvSpPr>
          <p:spPr bwMode="auto">
            <a:xfrm>
              <a:off x="3257" y="1349"/>
              <a:ext cx="578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endParaRPr lang="en-US" dirty="0"/>
            </a:p>
          </p:txBody>
        </p:sp>
        <p:grpSp>
          <p:nvGrpSpPr>
            <p:cNvPr id="9238" name="Group 28"/>
            <p:cNvGrpSpPr>
              <a:grpSpLocks/>
            </p:cNvGrpSpPr>
            <p:nvPr/>
          </p:nvGrpSpPr>
          <p:grpSpPr bwMode="auto">
            <a:xfrm rot="-5400000">
              <a:off x="1894" y="1468"/>
              <a:ext cx="205" cy="88"/>
              <a:chOff x="1824" y="3744"/>
              <a:chExt cx="288" cy="96"/>
            </a:xfrm>
          </p:grpSpPr>
          <p:sp>
            <p:nvSpPr>
              <p:cNvPr id="9243" name="Line 29"/>
              <p:cNvSpPr>
                <a:spLocks noChangeShapeType="1"/>
              </p:cNvSpPr>
              <p:nvPr/>
            </p:nvSpPr>
            <p:spPr bwMode="auto">
              <a:xfrm>
                <a:off x="1824" y="3744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9244" name="Line 30"/>
              <p:cNvSpPr>
                <a:spLocks noChangeShapeType="1"/>
              </p:cNvSpPr>
              <p:nvPr/>
            </p:nvSpPr>
            <p:spPr bwMode="auto">
              <a:xfrm>
                <a:off x="2112" y="3744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9245" name="Line 31"/>
              <p:cNvSpPr>
                <a:spLocks noChangeShapeType="1"/>
              </p:cNvSpPr>
              <p:nvPr/>
            </p:nvSpPr>
            <p:spPr bwMode="auto">
              <a:xfrm>
                <a:off x="1824" y="3792"/>
                <a:ext cx="288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9239" name="Group 32"/>
            <p:cNvGrpSpPr>
              <a:grpSpLocks/>
            </p:cNvGrpSpPr>
            <p:nvPr/>
          </p:nvGrpSpPr>
          <p:grpSpPr bwMode="auto">
            <a:xfrm rot="-5400000">
              <a:off x="1894" y="1796"/>
              <a:ext cx="206" cy="88"/>
              <a:chOff x="1824" y="3744"/>
              <a:chExt cx="288" cy="96"/>
            </a:xfrm>
          </p:grpSpPr>
          <p:sp>
            <p:nvSpPr>
              <p:cNvPr id="9240" name="Line 33"/>
              <p:cNvSpPr>
                <a:spLocks noChangeShapeType="1"/>
              </p:cNvSpPr>
              <p:nvPr/>
            </p:nvSpPr>
            <p:spPr bwMode="auto">
              <a:xfrm>
                <a:off x="1824" y="3744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9241" name="Line 34"/>
              <p:cNvSpPr>
                <a:spLocks noChangeShapeType="1"/>
              </p:cNvSpPr>
              <p:nvPr/>
            </p:nvSpPr>
            <p:spPr bwMode="auto">
              <a:xfrm>
                <a:off x="2112" y="3744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9242" name="Line 35"/>
              <p:cNvSpPr>
                <a:spLocks noChangeShapeType="1"/>
              </p:cNvSpPr>
              <p:nvPr/>
            </p:nvSpPr>
            <p:spPr bwMode="auto">
              <a:xfrm>
                <a:off x="1824" y="3792"/>
                <a:ext cx="288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</p:grp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Slide 4-</a:t>
            </a:r>
            <a:fld id="{2690129D-E012-41B6-8364-98A2387034DA}" type="slidenum">
              <a:rPr lang="en-US"/>
              <a:pPr>
                <a:defRPr/>
              </a:pPr>
              <a:t>97</a:t>
            </a:fld>
            <a:endParaRPr lang="en-US" dirty="0"/>
          </a:p>
        </p:txBody>
      </p:sp>
      <p:pic>
        <p:nvPicPr>
          <p:cNvPr id="10243" name="Picture 2" descr="image of front of building on fir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32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4" name="Text Box 3"/>
          <p:cNvSpPr txBox="1">
            <a:spLocks noChangeArrowheads="1"/>
          </p:cNvSpPr>
          <p:nvPr/>
        </p:nvSpPr>
        <p:spPr bwMode="auto">
          <a:xfrm>
            <a:off x="5943600" y="5562600"/>
            <a:ext cx="762000" cy="3429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 b="1" dirty="0"/>
              <a:t>Side A</a:t>
            </a:r>
          </a:p>
        </p:txBody>
      </p:sp>
      <p:sp>
        <p:nvSpPr>
          <p:cNvPr id="10245" name="Text Box 4"/>
          <p:cNvSpPr txBox="1">
            <a:spLocks noChangeArrowheads="1"/>
          </p:cNvSpPr>
          <p:nvPr/>
        </p:nvSpPr>
        <p:spPr bwMode="auto">
          <a:xfrm>
            <a:off x="1447800" y="5029200"/>
            <a:ext cx="762000" cy="3429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400" b="1" dirty="0"/>
              <a:t>Side B</a:t>
            </a:r>
          </a:p>
        </p:txBody>
      </p:sp>
      <p:sp>
        <p:nvSpPr>
          <p:cNvPr id="10246" name="Line 5" descr="arrow"/>
          <p:cNvSpPr>
            <a:spLocks noChangeShapeType="1"/>
          </p:cNvSpPr>
          <p:nvPr/>
        </p:nvSpPr>
        <p:spPr bwMode="auto">
          <a:xfrm flipV="1">
            <a:off x="1752600" y="3810000"/>
            <a:ext cx="457200" cy="1219200"/>
          </a:xfrm>
          <a:prstGeom prst="line">
            <a:avLst/>
          </a:prstGeom>
          <a:noFill/>
          <a:ln w="38100">
            <a:solidFill>
              <a:srgbClr val="FFFF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/>
          </a:p>
        </p:txBody>
      </p:sp>
      <p:sp>
        <p:nvSpPr>
          <p:cNvPr id="10247" name="Line 6" descr="arrow"/>
          <p:cNvSpPr>
            <a:spLocks noChangeShapeType="1"/>
          </p:cNvSpPr>
          <p:nvPr/>
        </p:nvSpPr>
        <p:spPr bwMode="auto">
          <a:xfrm flipH="1" flipV="1">
            <a:off x="6248400" y="4572000"/>
            <a:ext cx="0" cy="990600"/>
          </a:xfrm>
          <a:prstGeom prst="line">
            <a:avLst/>
          </a:prstGeom>
          <a:noFill/>
          <a:ln w="38100">
            <a:solidFill>
              <a:srgbClr val="FFFF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</TotalTime>
  <Words>118</Words>
  <Application>Microsoft Office PowerPoint</Application>
  <PresentationFormat>On-screen Show (4:3)</PresentationFormat>
  <Paragraphs>60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Custom Design</vt:lpstr>
      <vt:lpstr>COMMERCIAL TYPE III  ORDINARY EXERCISE #3</vt:lpstr>
      <vt:lpstr>Side A</vt:lpstr>
      <vt:lpstr>Side B</vt:lpstr>
      <vt:lpstr>Side C</vt:lpstr>
      <vt:lpstr>Side D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Commercial  Type 3  Ordinary   Exercise # 3</dc:title>
  <dc:creator>Phil </dc:creator>
  <cp:lastModifiedBy>tkelly12</cp:lastModifiedBy>
  <cp:revision>13</cp:revision>
  <cp:lastPrinted>2013-02-21T15:43:59Z</cp:lastPrinted>
  <dcterms:created xsi:type="dcterms:W3CDTF">2009-04-09T02:43:36Z</dcterms:created>
  <dcterms:modified xsi:type="dcterms:W3CDTF">2013-02-21T15:44:11Z</dcterms:modified>
</cp:coreProperties>
</file>